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708" r:id="rId2"/>
  </p:sldMasterIdLst>
  <p:notesMasterIdLst>
    <p:notesMasterId r:id="rId55"/>
  </p:notesMasterIdLst>
  <p:sldIdLst>
    <p:sldId id="256" r:id="rId3"/>
    <p:sldId id="261" r:id="rId4"/>
    <p:sldId id="307" r:id="rId5"/>
    <p:sldId id="305" r:id="rId6"/>
    <p:sldId id="306" r:id="rId7"/>
    <p:sldId id="304" r:id="rId8"/>
    <p:sldId id="262" r:id="rId9"/>
    <p:sldId id="263" r:id="rId10"/>
    <p:sldId id="264" r:id="rId11"/>
    <p:sldId id="265" r:id="rId12"/>
    <p:sldId id="266" r:id="rId13"/>
    <p:sldId id="267" r:id="rId14"/>
    <p:sldId id="268" r:id="rId15"/>
    <p:sldId id="269" r:id="rId16"/>
    <p:sldId id="270" r:id="rId17"/>
    <p:sldId id="302" r:id="rId18"/>
    <p:sldId id="271" r:id="rId19"/>
    <p:sldId id="272" r:id="rId20"/>
    <p:sldId id="273" r:id="rId21"/>
    <p:sldId id="274" r:id="rId22"/>
    <p:sldId id="276" r:id="rId23"/>
    <p:sldId id="275" r:id="rId24"/>
    <p:sldId id="277" r:id="rId25"/>
    <p:sldId id="303" r:id="rId26"/>
    <p:sldId id="278" r:id="rId27"/>
    <p:sldId id="279" r:id="rId28"/>
    <p:sldId id="280" r:id="rId29"/>
    <p:sldId id="281" r:id="rId30"/>
    <p:sldId id="282" r:id="rId31"/>
    <p:sldId id="283" r:id="rId32"/>
    <p:sldId id="284" r:id="rId33"/>
    <p:sldId id="312" r:id="rId34"/>
    <p:sldId id="285" r:id="rId35"/>
    <p:sldId id="308" r:id="rId36"/>
    <p:sldId id="286" r:id="rId37"/>
    <p:sldId id="309" r:id="rId38"/>
    <p:sldId id="287" r:id="rId39"/>
    <p:sldId id="288" r:id="rId40"/>
    <p:sldId id="289" r:id="rId41"/>
    <p:sldId id="311" r:id="rId42"/>
    <p:sldId id="290" r:id="rId43"/>
    <p:sldId id="291" r:id="rId44"/>
    <p:sldId id="292" r:id="rId45"/>
    <p:sldId id="293" r:id="rId46"/>
    <p:sldId id="298" r:id="rId47"/>
    <p:sldId id="299" r:id="rId48"/>
    <p:sldId id="300" r:id="rId49"/>
    <p:sldId id="313" r:id="rId50"/>
    <p:sldId id="314" r:id="rId51"/>
    <p:sldId id="297" r:id="rId52"/>
    <p:sldId id="301" r:id="rId53"/>
    <p:sldId id="260" r:id="rId54"/>
  </p:sldIdLst>
  <p:sldSz cx="10160000" cy="7618413"/>
  <p:notesSz cx="6797675" cy="9926638"/>
  <p:defaultTextStyle>
    <a:defPPr>
      <a:defRPr lang="de-DE"/>
    </a:defPPr>
    <a:lvl1pPr algn="l" rtl="0" fontAlgn="base">
      <a:spcBef>
        <a:spcPct val="0"/>
      </a:spcBef>
      <a:spcAft>
        <a:spcPct val="0"/>
      </a:spcAft>
      <a:defRPr sz="2000" kern="1200">
        <a:solidFill>
          <a:schemeClr val="tx1"/>
        </a:solidFill>
        <a:latin typeface="Arial" charset="0"/>
        <a:ea typeface="ＭＳ Ｐゴシック" charset="-128"/>
        <a:cs typeface="+mn-cs"/>
      </a:defRPr>
    </a:lvl1pPr>
    <a:lvl2pPr marL="457200" algn="l" rtl="0" fontAlgn="base">
      <a:spcBef>
        <a:spcPct val="0"/>
      </a:spcBef>
      <a:spcAft>
        <a:spcPct val="0"/>
      </a:spcAft>
      <a:defRPr sz="2000" kern="1200">
        <a:solidFill>
          <a:schemeClr val="tx1"/>
        </a:solidFill>
        <a:latin typeface="Arial" charset="0"/>
        <a:ea typeface="ＭＳ Ｐゴシック" charset="-128"/>
        <a:cs typeface="+mn-cs"/>
      </a:defRPr>
    </a:lvl2pPr>
    <a:lvl3pPr marL="914400" algn="l" rtl="0" fontAlgn="base">
      <a:spcBef>
        <a:spcPct val="0"/>
      </a:spcBef>
      <a:spcAft>
        <a:spcPct val="0"/>
      </a:spcAft>
      <a:defRPr sz="2000" kern="1200">
        <a:solidFill>
          <a:schemeClr val="tx1"/>
        </a:solidFill>
        <a:latin typeface="Arial" charset="0"/>
        <a:ea typeface="ＭＳ Ｐゴシック" charset="-128"/>
        <a:cs typeface="+mn-cs"/>
      </a:defRPr>
    </a:lvl3pPr>
    <a:lvl4pPr marL="1371600" algn="l" rtl="0" fontAlgn="base">
      <a:spcBef>
        <a:spcPct val="0"/>
      </a:spcBef>
      <a:spcAft>
        <a:spcPct val="0"/>
      </a:spcAft>
      <a:defRPr sz="2000" kern="1200">
        <a:solidFill>
          <a:schemeClr val="tx1"/>
        </a:solidFill>
        <a:latin typeface="Arial" charset="0"/>
        <a:ea typeface="ＭＳ Ｐゴシック" charset="-128"/>
        <a:cs typeface="+mn-cs"/>
      </a:defRPr>
    </a:lvl4pPr>
    <a:lvl5pPr marL="1828800" algn="l" rtl="0" fontAlgn="base">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99">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672" autoAdjust="0"/>
  </p:normalViewPr>
  <p:slideViewPr>
    <p:cSldViewPr>
      <p:cViewPr varScale="1">
        <p:scale>
          <a:sx n="98" d="100"/>
          <a:sy n="98" d="100"/>
        </p:scale>
        <p:origin x="1662" y="78"/>
      </p:cViewPr>
      <p:guideLst>
        <p:guide orient="horz" pos="2399"/>
        <p:guide pos="320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0C2BE-79AC-4411-8A81-4FB11B8425E0}"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de-DE"/>
        </a:p>
      </dgm:t>
    </dgm:pt>
    <dgm:pt modelId="{8A2AD8FB-E73F-462A-9233-2581311C29A0}">
      <dgm:prSet phldrT="[Text]" custT="1"/>
      <dgm:spPr/>
      <dgm:t>
        <a:bodyPr/>
        <a:lstStyle/>
        <a:p>
          <a:r>
            <a:rPr lang="de-DE" sz="1400" b="1" dirty="0"/>
            <a:t>Bedarfs-gerecht &amp; universell einsetzbar</a:t>
          </a:r>
        </a:p>
      </dgm:t>
    </dgm:pt>
    <dgm:pt modelId="{5AC3FE3A-40D6-4666-BA7F-8EBED9AB773F}" type="parTrans" cxnId="{FD6C2A04-D973-4588-AC91-31365189A1AE}">
      <dgm:prSet/>
      <dgm:spPr/>
      <dgm:t>
        <a:bodyPr/>
        <a:lstStyle/>
        <a:p>
          <a:endParaRPr lang="de-DE"/>
        </a:p>
      </dgm:t>
    </dgm:pt>
    <dgm:pt modelId="{A0FB49E4-EE52-4A46-BA28-131693CBCF80}" type="sibTrans" cxnId="{FD6C2A04-D973-4588-AC91-31365189A1AE}">
      <dgm:prSet/>
      <dgm:spPr/>
      <dgm:t>
        <a:bodyPr/>
        <a:lstStyle/>
        <a:p>
          <a:endParaRPr lang="de-DE"/>
        </a:p>
      </dgm:t>
    </dgm:pt>
    <dgm:pt modelId="{B2C77487-B7B0-40AF-8BEB-F2159A5E6220}">
      <dgm:prSet phldrT="[Text]" custT="1"/>
      <dgm:spPr/>
      <dgm:t>
        <a:bodyPr/>
        <a:lstStyle/>
        <a:p>
          <a:r>
            <a:rPr lang="de-DE" sz="1100" b="1" dirty="0"/>
            <a:t>Einfache, </a:t>
          </a:r>
          <a:r>
            <a:rPr lang="de-DE" sz="1100" b="1" dirty="0" err="1"/>
            <a:t>individuali-sierbare</a:t>
          </a:r>
          <a:r>
            <a:rPr lang="de-DE" sz="1100" b="1" dirty="0"/>
            <a:t> Bedienung</a:t>
          </a:r>
        </a:p>
      </dgm:t>
    </dgm:pt>
    <dgm:pt modelId="{61D2094A-2710-47C0-A63E-9415DDCCDFE2}" type="parTrans" cxnId="{AE7B9D3C-82AC-4539-AE3A-467EDA587F30}">
      <dgm:prSet/>
      <dgm:spPr/>
      <dgm:t>
        <a:bodyPr/>
        <a:lstStyle/>
        <a:p>
          <a:endParaRPr lang="de-DE"/>
        </a:p>
      </dgm:t>
    </dgm:pt>
    <dgm:pt modelId="{E9D9AB54-D65E-4758-936C-2FBFC4CF9C78}" type="sibTrans" cxnId="{AE7B9D3C-82AC-4539-AE3A-467EDA587F30}">
      <dgm:prSet/>
      <dgm:spPr/>
      <dgm:t>
        <a:bodyPr/>
        <a:lstStyle/>
        <a:p>
          <a:endParaRPr lang="de-DE"/>
        </a:p>
      </dgm:t>
    </dgm:pt>
    <dgm:pt modelId="{EC70513B-4779-4E57-A8AD-1E8F0E8300E7}">
      <dgm:prSet phldrT="[Text]" custT="1"/>
      <dgm:spPr/>
      <dgm:t>
        <a:bodyPr/>
        <a:lstStyle/>
        <a:p>
          <a:r>
            <a:rPr lang="de-DE" sz="1100" b="1" dirty="0"/>
            <a:t>Platzsparend, leise und energie-effizient</a:t>
          </a:r>
        </a:p>
      </dgm:t>
    </dgm:pt>
    <dgm:pt modelId="{69E8E31B-E0D6-4155-9297-0A009AFCE2DE}" type="parTrans" cxnId="{DEBAD90A-A6E0-4DB0-B18E-8AC06840BE96}">
      <dgm:prSet/>
      <dgm:spPr/>
      <dgm:t>
        <a:bodyPr/>
        <a:lstStyle/>
        <a:p>
          <a:endParaRPr lang="de-DE"/>
        </a:p>
      </dgm:t>
    </dgm:pt>
    <dgm:pt modelId="{BF0C3B4A-6462-4029-96AF-3F90F92FA31D}" type="sibTrans" cxnId="{DEBAD90A-A6E0-4DB0-B18E-8AC06840BE96}">
      <dgm:prSet/>
      <dgm:spPr/>
      <dgm:t>
        <a:bodyPr/>
        <a:lstStyle/>
        <a:p>
          <a:endParaRPr lang="de-DE"/>
        </a:p>
      </dgm:t>
    </dgm:pt>
    <dgm:pt modelId="{3B491944-866F-482E-92EF-F6EFBCED0B53}">
      <dgm:prSet phldrT="[Text]" custT="1"/>
      <dgm:spPr/>
      <dgm:t>
        <a:bodyPr/>
        <a:lstStyle/>
        <a:p>
          <a:r>
            <a:rPr lang="de-DE" sz="1100" b="1" dirty="0"/>
            <a:t>Hohe Zuverlässig-</a:t>
          </a:r>
          <a:r>
            <a:rPr lang="de-DE" sz="1100" b="1" dirty="0" err="1"/>
            <a:t>keit</a:t>
          </a:r>
          <a:r>
            <a:rPr lang="de-DE" sz="1100" b="1" dirty="0"/>
            <a:t>/geringe Ausfallzeiten</a:t>
          </a:r>
        </a:p>
      </dgm:t>
    </dgm:pt>
    <dgm:pt modelId="{AC54B199-1430-4CB6-9C68-8C9857EC9C71}" type="parTrans" cxnId="{176A7C68-A0EE-4F05-8FD0-9F057C753618}">
      <dgm:prSet/>
      <dgm:spPr/>
      <dgm:t>
        <a:bodyPr/>
        <a:lstStyle/>
        <a:p>
          <a:endParaRPr lang="de-DE"/>
        </a:p>
      </dgm:t>
    </dgm:pt>
    <dgm:pt modelId="{21376FB2-3161-4B51-A6C1-137BBBBE0FC9}" type="sibTrans" cxnId="{176A7C68-A0EE-4F05-8FD0-9F057C753618}">
      <dgm:prSet/>
      <dgm:spPr/>
      <dgm:t>
        <a:bodyPr/>
        <a:lstStyle/>
        <a:p>
          <a:endParaRPr lang="de-DE"/>
        </a:p>
      </dgm:t>
    </dgm:pt>
    <dgm:pt modelId="{2A0523DF-3C5C-47BA-A778-373ECBE78C33}">
      <dgm:prSet phldrT="[Text]" custT="1"/>
      <dgm:spPr/>
      <dgm:t>
        <a:bodyPr/>
        <a:lstStyle/>
        <a:p>
          <a:r>
            <a:rPr lang="de-DE" sz="1100" b="1" dirty="0"/>
            <a:t>Einfache &amp; sichere </a:t>
          </a:r>
          <a:r>
            <a:rPr lang="de-DE" sz="1100" b="1" dirty="0" err="1"/>
            <a:t>Administra-tion</a:t>
          </a:r>
          <a:endParaRPr lang="de-DE" sz="1100" b="1" dirty="0"/>
        </a:p>
      </dgm:t>
    </dgm:pt>
    <dgm:pt modelId="{F02C0E4B-20DB-4883-9130-6C63AF02F725}" type="parTrans" cxnId="{77B846C6-58F8-4C60-9967-DEC238E1E300}">
      <dgm:prSet/>
      <dgm:spPr/>
      <dgm:t>
        <a:bodyPr/>
        <a:lstStyle/>
        <a:p>
          <a:endParaRPr lang="de-DE"/>
        </a:p>
      </dgm:t>
    </dgm:pt>
    <dgm:pt modelId="{8BBC1698-96C3-4F96-AFD2-BC192A2B44D9}" type="sibTrans" cxnId="{77B846C6-58F8-4C60-9967-DEC238E1E300}">
      <dgm:prSet/>
      <dgm:spPr/>
      <dgm:t>
        <a:bodyPr/>
        <a:lstStyle/>
        <a:p>
          <a:endParaRPr lang="de-DE"/>
        </a:p>
      </dgm:t>
    </dgm:pt>
    <dgm:pt modelId="{5146D166-0992-4D69-9A1B-A1DA22A1DFF1}">
      <dgm:prSet phldrT="[Text]" custT="1"/>
      <dgm:spPr/>
      <dgm:t>
        <a:bodyPr/>
        <a:lstStyle/>
        <a:p>
          <a:r>
            <a:rPr lang="de-DE" sz="1100" b="1" dirty="0"/>
            <a:t>Niedrige laufende Kosten</a:t>
          </a:r>
        </a:p>
      </dgm:t>
    </dgm:pt>
    <dgm:pt modelId="{AAC80C71-A0E1-4E28-8DB2-6C44AF4CBBF2}" type="parTrans" cxnId="{A8544E2A-1A4D-4E1B-9A88-B52A315D3B55}">
      <dgm:prSet/>
      <dgm:spPr/>
      <dgm:t>
        <a:bodyPr/>
        <a:lstStyle/>
        <a:p>
          <a:endParaRPr lang="de-DE"/>
        </a:p>
      </dgm:t>
    </dgm:pt>
    <dgm:pt modelId="{087A259D-8F09-4B9F-8F77-1C1A5ADAE942}" type="sibTrans" cxnId="{A8544E2A-1A4D-4E1B-9A88-B52A315D3B55}">
      <dgm:prSet/>
      <dgm:spPr/>
      <dgm:t>
        <a:bodyPr/>
        <a:lstStyle/>
        <a:p>
          <a:endParaRPr lang="de-DE"/>
        </a:p>
      </dgm:t>
    </dgm:pt>
    <dgm:pt modelId="{82FFF185-7013-4A69-8889-367EC53278CC}">
      <dgm:prSet phldrT="[Text]" custT="1"/>
      <dgm:spPr/>
      <dgm:t>
        <a:bodyPr/>
        <a:lstStyle/>
        <a:p>
          <a:r>
            <a:rPr lang="de-DE" sz="1100" b="1" dirty="0"/>
            <a:t>Attraktiver Anschaffungs-preis</a:t>
          </a:r>
        </a:p>
      </dgm:t>
    </dgm:pt>
    <dgm:pt modelId="{2BF80482-D6C6-4566-91B9-F960038976A1}" type="parTrans" cxnId="{A6211B94-31E5-4C1E-9924-35703450BCDA}">
      <dgm:prSet/>
      <dgm:spPr/>
      <dgm:t>
        <a:bodyPr/>
        <a:lstStyle/>
        <a:p>
          <a:endParaRPr lang="de-DE"/>
        </a:p>
      </dgm:t>
    </dgm:pt>
    <dgm:pt modelId="{417B8432-1B9E-4C04-AA6F-73BFD11D05FB}" type="sibTrans" cxnId="{A6211B94-31E5-4C1E-9924-35703450BCDA}">
      <dgm:prSet/>
      <dgm:spPr/>
      <dgm:t>
        <a:bodyPr/>
        <a:lstStyle/>
        <a:p>
          <a:endParaRPr lang="de-DE"/>
        </a:p>
      </dgm:t>
    </dgm:pt>
    <dgm:pt modelId="{AEE439CA-A4B4-45D3-B4B7-E42199419B65}" type="pres">
      <dgm:prSet presAssocID="{F740C2BE-79AC-4411-8A81-4FB11B8425E0}" presName="Name0" presStyleCnt="0">
        <dgm:presLayoutVars>
          <dgm:chMax val="1"/>
          <dgm:chPref val="1"/>
          <dgm:dir/>
          <dgm:animOne val="branch"/>
          <dgm:animLvl val="lvl"/>
        </dgm:presLayoutVars>
      </dgm:prSet>
      <dgm:spPr/>
    </dgm:pt>
    <dgm:pt modelId="{4100BABB-6E22-4804-8144-02F27D350627}" type="pres">
      <dgm:prSet presAssocID="{8A2AD8FB-E73F-462A-9233-2581311C29A0}" presName="Parent" presStyleLbl="node0" presStyleIdx="0" presStyleCnt="1">
        <dgm:presLayoutVars>
          <dgm:chMax val="6"/>
          <dgm:chPref val="6"/>
        </dgm:presLayoutVars>
      </dgm:prSet>
      <dgm:spPr/>
    </dgm:pt>
    <dgm:pt modelId="{2C1004C7-1DE8-4AA8-A695-9E1CD8A026F7}" type="pres">
      <dgm:prSet presAssocID="{B2C77487-B7B0-40AF-8BEB-F2159A5E6220}" presName="Accent1" presStyleCnt="0"/>
      <dgm:spPr/>
    </dgm:pt>
    <dgm:pt modelId="{D16DA668-4C6A-42D4-971D-A9AAEE12A504}" type="pres">
      <dgm:prSet presAssocID="{B2C77487-B7B0-40AF-8BEB-F2159A5E6220}" presName="Accent" presStyleLbl="bgShp" presStyleIdx="0" presStyleCnt="6"/>
      <dgm:spPr/>
    </dgm:pt>
    <dgm:pt modelId="{4A06A97F-600F-4638-9384-2CF514F1B24E}" type="pres">
      <dgm:prSet presAssocID="{B2C77487-B7B0-40AF-8BEB-F2159A5E6220}" presName="Child1" presStyleLbl="node1" presStyleIdx="0" presStyleCnt="6" custScaleX="109927" custScaleY="97179" custLinFactNeighborY="0">
        <dgm:presLayoutVars>
          <dgm:chMax val="0"/>
          <dgm:chPref val="0"/>
          <dgm:bulletEnabled val="1"/>
        </dgm:presLayoutVars>
      </dgm:prSet>
      <dgm:spPr/>
    </dgm:pt>
    <dgm:pt modelId="{D2C031A7-59EA-427E-854F-6550138B7295}" type="pres">
      <dgm:prSet presAssocID="{EC70513B-4779-4E57-A8AD-1E8F0E8300E7}" presName="Accent2" presStyleCnt="0"/>
      <dgm:spPr/>
    </dgm:pt>
    <dgm:pt modelId="{EA9CBDAC-C108-4A43-BC72-1A6E8A525C48}" type="pres">
      <dgm:prSet presAssocID="{EC70513B-4779-4E57-A8AD-1E8F0E8300E7}" presName="Accent" presStyleLbl="bgShp" presStyleIdx="1" presStyleCnt="6"/>
      <dgm:spPr/>
    </dgm:pt>
    <dgm:pt modelId="{D69C13BB-90FF-4479-AF78-469F827EEF9E}" type="pres">
      <dgm:prSet presAssocID="{EC70513B-4779-4E57-A8AD-1E8F0E8300E7}" presName="Child2" presStyleLbl="node1" presStyleIdx="1" presStyleCnt="6" custScaleX="108999" custScaleY="109142">
        <dgm:presLayoutVars>
          <dgm:chMax val="0"/>
          <dgm:chPref val="0"/>
          <dgm:bulletEnabled val="1"/>
        </dgm:presLayoutVars>
      </dgm:prSet>
      <dgm:spPr/>
    </dgm:pt>
    <dgm:pt modelId="{E48CCA5A-1208-4AED-8925-5BD3AF46B46C}" type="pres">
      <dgm:prSet presAssocID="{3B491944-866F-482E-92EF-F6EFBCED0B53}" presName="Accent3" presStyleCnt="0"/>
      <dgm:spPr/>
    </dgm:pt>
    <dgm:pt modelId="{84446013-CDCA-4041-87E8-767912DA3C86}" type="pres">
      <dgm:prSet presAssocID="{3B491944-866F-482E-92EF-F6EFBCED0B53}" presName="Accent" presStyleLbl="bgShp" presStyleIdx="2" presStyleCnt="6"/>
      <dgm:spPr/>
    </dgm:pt>
    <dgm:pt modelId="{6636EEB2-CAE2-4700-807B-5C4B3401B226}" type="pres">
      <dgm:prSet presAssocID="{3B491944-866F-482E-92EF-F6EFBCED0B53}" presName="Child3" presStyleLbl="node1" presStyleIdx="2" presStyleCnt="6" custScaleX="105477" custScaleY="105501">
        <dgm:presLayoutVars>
          <dgm:chMax val="0"/>
          <dgm:chPref val="0"/>
          <dgm:bulletEnabled val="1"/>
        </dgm:presLayoutVars>
      </dgm:prSet>
      <dgm:spPr/>
    </dgm:pt>
    <dgm:pt modelId="{97633711-0626-4745-AEC3-6A64C6D0A493}" type="pres">
      <dgm:prSet presAssocID="{2A0523DF-3C5C-47BA-A778-373ECBE78C33}" presName="Accent4" presStyleCnt="0"/>
      <dgm:spPr/>
    </dgm:pt>
    <dgm:pt modelId="{7C7CF82F-27F4-4033-BFC3-73238641BB5B}" type="pres">
      <dgm:prSet presAssocID="{2A0523DF-3C5C-47BA-A778-373ECBE78C33}" presName="Accent" presStyleLbl="bgShp" presStyleIdx="3" presStyleCnt="6"/>
      <dgm:spPr/>
    </dgm:pt>
    <dgm:pt modelId="{0DE4E990-E446-4F84-AA8C-E3C8B99EE2F0}" type="pres">
      <dgm:prSet presAssocID="{2A0523DF-3C5C-47BA-A778-373ECBE78C33}" presName="Child4" presStyleLbl="node1" presStyleIdx="3" presStyleCnt="6" custScaleX="107468" custScaleY="105641">
        <dgm:presLayoutVars>
          <dgm:chMax val="0"/>
          <dgm:chPref val="0"/>
          <dgm:bulletEnabled val="1"/>
        </dgm:presLayoutVars>
      </dgm:prSet>
      <dgm:spPr/>
    </dgm:pt>
    <dgm:pt modelId="{17E4B14E-4DC5-4CCF-8C0B-EC942D2C7DEF}" type="pres">
      <dgm:prSet presAssocID="{5146D166-0992-4D69-9A1B-A1DA22A1DFF1}" presName="Accent5" presStyleCnt="0"/>
      <dgm:spPr/>
    </dgm:pt>
    <dgm:pt modelId="{C21CB41F-02CF-4E49-A417-FB2EB4949815}" type="pres">
      <dgm:prSet presAssocID="{5146D166-0992-4D69-9A1B-A1DA22A1DFF1}" presName="Accent" presStyleLbl="bgShp" presStyleIdx="4" presStyleCnt="6"/>
      <dgm:spPr/>
    </dgm:pt>
    <dgm:pt modelId="{2491C3B0-E6FE-4682-BDCA-481F21D0C54A}" type="pres">
      <dgm:prSet presAssocID="{5146D166-0992-4D69-9A1B-A1DA22A1DFF1}" presName="Child5" presStyleLbl="node1" presStyleIdx="4" presStyleCnt="6" custScaleX="102065" custScaleY="104646">
        <dgm:presLayoutVars>
          <dgm:chMax val="0"/>
          <dgm:chPref val="0"/>
          <dgm:bulletEnabled val="1"/>
        </dgm:presLayoutVars>
      </dgm:prSet>
      <dgm:spPr/>
    </dgm:pt>
    <dgm:pt modelId="{7DFF6DBC-195F-4336-A0EC-8F7A6A1813E4}" type="pres">
      <dgm:prSet presAssocID="{82FFF185-7013-4A69-8889-367EC53278CC}" presName="Accent6" presStyleCnt="0"/>
      <dgm:spPr/>
    </dgm:pt>
    <dgm:pt modelId="{95BB7804-8E97-4AC5-B58C-172370EDD908}" type="pres">
      <dgm:prSet presAssocID="{82FFF185-7013-4A69-8889-367EC53278CC}" presName="Accent" presStyleLbl="bgShp" presStyleIdx="5" presStyleCnt="6"/>
      <dgm:spPr/>
    </dgm:pt>
    <dgm:pt modelId="{B38BCF72-5C81-4108-82AA-A254202504A2}" type="pres">
      <dgm:prSet presAssocID="{82FFF185-7013-4A69-8889-367EC53278CC}" presName="Child6" presStyleLbl="node1" presStyleIdx="5" presStyleCnt="6" custScaleX="104129">
        <dgm:presLayoutVars>
          <dgm:chMax val="0"/>
          <dgm:chPref val="0"/>
          <dgm:bulletEnabled val="1"/>
        </dgm:presLayoutVars>
      </dgm:prSet>
      <dgm:spPr/>
    </dgm:pt>
  </dgm:ptLst>
  <dgm:cxnLst>
    <dgm:cxn modelId="{FD6C2A04-D973-4588-AC91-31365189A1AE}" srcId="{F740C2BE-79AC-4411-8A81-4FB11B8425E0}" destId="{8A2AD8FB-E73F-462A-9233-2581311C29A0}" srcOrd="0" destOrd="0" parTransId="{5AC3FE3A-40D6-4666-BA7F-8EBED9AB773F}" sibTransId="{A0FB49E4-EE52-4A46-BA28-131693CBCF80}"/>
    <dgm:cxn modelId="{DEBAD90A-A6E0-4DB0-B18E-8AC06840BE96}" srcId="{8A2AD8FB-E73F-462A-9233-2581311C29A0}" destId="{EC70513B-4779-4E57-A8AD-1E8F0E8300E7}" srcOrd="1" destOrd="0" parTransId="{69E8E31B-E0D6-4155-9297-0A009AFCE2DE}" sibTransId="{BF0C3B4A-6462-4029-96AF-3F90F92FA31D}"/>
    <dgm:cxn modelId="{AFE5DA12-22D0-442A-898A-6816E9B6467B}" type="presOf" srcId="{8A2AD8FB-E73F-462A-9233-2581311C29A0}" destId="{4100BABB-6E22-4804-8144-02F27D350627}" srcOrd="0" destOrd="0" presId="urn:microsoft.com/office/officeart/2011/layout/HexagonRadial"/>
    <dgm:cxn modelId="{10488924-B30B-4E5F-AC30-EAF86267487C}" type="presOf" srcId="{82FFF185-7013-4A69-8889-367EC53278CC}" destId="{B38BCF72-5C81-4108-82AA-A254202504A2}" srcOrd="0" destOrd="0" presId="urn:microsoft.com/office/officeart/2011/layout/HexagonRadial"/>
    <dgm:cxn modelId="{A8544E2A-1A4D-4E1B-9A88-B52A315D3B55}" srcId="{8A2AD8FB-E73F-462A-9233-2581311C29A0}" destId="{5146D166-0992-4D69-9A1B-A1DA22A1DFF1}" srcOrd="4" destOrd="0" parTransId="{AAC80C71-A0E1-4E28-8DB2-6C44AF4CBBF2}" sibTransId="{087A259D-8F09-4B9F-8F77-1C1A5ADAE942}"/>
    <dgm:cxn modelId="{5BF87F2D-2222-4237-B6B2-0479E6ECC5F7}" type="presOf" srcId="{EC70513B-4779-4E57-A8AD-1E8F0E8300E7}" destId="{D69C13BB-90FF-4479-AF78-469F827EEF9E}" srcOrd="0" destOrd="0" presId="urn:microsoft.com/office/officeart/2011/layout/HexagonRadial"/>
    <dgm:cxn modelId="{AE7B9D3C-82AC-4539-AE3A-467EDA587F30}" srcId="{8A2AD8FB-E73F-462A-9233-2581311C29A0}" destId="{B2C77487-B7B0-40AF-8BEB-F2159A5E6220}" srcOrd="0" destOrd="0" parTransId="{61D2094A-2710-47C0-A63E-9415DDCCDFE2}" sibTransId="{E9D9AB54-D65E-4758-936C-2FBFC4CF9C78}"/>
    <dgm:cxn modelId="{720FD33E-872F-4ED8-B96C-CAFF7F7AFEC5}" type="presOf" srcId="{3B491944-866F-482E-92EF-F6EFBCED0B53}" destId="{6636EEB2-CAE2-4700-807B-5C4B3401B226}" srcOrd="0" destOrd="0" presId="urn:microsoft.com/office/officeart/2011/layout/HexagonRadial"/>
    <dgm:cxn modelId="{176A7C68-A0EE-4F05-8FD0-9F057C753618}" srcId="{8A2AD8FB-E73F-462A-9233-2581311C29A0}" destId="{3B491944-866F-482E-92EF-F6EFBCED0B53}" srcOrd="2" destOrd="0" parTransId="{AC54B199-1430-4CB6-9C68-8C9857EC9C71}" sibTransId="{21376FB2-3161-4B51-A6C1-137BBBBE0FC9}"/>
    <dgm:cxn modelId="{1CEE394D-94B1-49D4-8D1D-18BC2D7EB33E}" type="presOf" srcId="{F740C2BE-79AC-4411-8A81-4FB11B8425E0}" destId="{AEE439CA-A4B4-45D3-B4B7-E42199419B65}" srcOrd="0" destOrd="0" presId="urn:microsoft.com/office/officeart/2011/layout/HexagonRadial"/>
    <dgm:cxn modelId="{7571C98D-F853-4A76-9BF9-A3CEBA845538}" type="presOf" srcId="{5146D166-0992-4D69-9A1B-A1DA22A1DFF1}" destId="{2491C3B0-E6FE-4682-BDCA-481F21D0C54A}" srcOrd="0" destOrd="0" presId="urn:microsoft.com/office/officeart/2011/layout/HexagonRadial"/>
    <dgm:cxn modelId="{A6211B94-31E5-4C1E-9924-35703450BCDA}" srcId="{8A2AD8FB-E73F-462A-9233-2581311C29A0}" destId="{82FFF185-7013-4A69-8889-367EC53278CC}" srcOrd="5" destOrd="0" parTransId="{2BF80482-D6C6-4566-91B9-F960038976A1}" sibTransId="{417B8432-1B9E-4C04-AA6F-73BFD11D05FB}"/>
    <dgm:cxn modelId="{3EA623B3-0F25-4466-991B-651BE41666BC}" type="presOf" srcId="{2A0523DF-3C5C-47BA-A778-373ECBE78C33}" destId="{0DE4E990-E446-4F84-AA8C-E3C8B99EE2F0}" srcOrd="0" destOrd="0" presId="urn:microsoft.com/office/officeart/2011/layout/HexagonRadial"/>
    <dgm:cxn modelId="{21514DB8-D76B-41F4-9AA3-E615126F48C4}" type="presOf" srcId="{B2C77487-B7B0-40AF-8BEB-F2159A5E6220}" destId="{4A06A97F-600F-4638-9384-2CF514F1B24E}" srcOrd="0" destOrd="0" presId="urn:microsoft.com/office/officeart/2011/layout/HexagonRadial"/>
    <dgm:cxn modelId="{77B846C6-58F8-4C60-9967-DEC238E1E300}" srcId="{8A2AD8FB-E73F-462A-9233-2581311C29A0}" destId="{2A0523DF-3C5C-47BA-A778-373ECBE78C33}" srcOrd="3" destOrd="0" parTransId="{F02C0E4B-20DB-4883-9130-6C63AF02F725}" sibTransId="{8BBC1698-96C3-4F96-AFD2-BC192A2B44D9}"/>
    <dgm:cxn modelId="{1039E339-9572-4C58-BC2C-69A89E63CC7D}" type="presParOf" srcId="{AEE439CA-A4B4-45D3-B4B7-E42199419B65}" destId="{4100BABB-6E22-4804-8144-02F27D350627}" srcOrd="0" destOrd="0" presId="urn:microsoft.com/office/officeart/2011/layout/HexagonRadial"/>
    <dgm:cxn modelId="{020D2427-49C0-4959-999E-9048BDE1C1FA}" type="presParOf" srcId="{AEE439CA-A4B4-45D3-B4B7-E42199419B65}" destId="{2C1004C7-1DE8-4AA8-A695-9E1CD8A026F7}" srcOrd="1" destOrd="0" presId="urn:microsoft.com/office/officeart/2011/layout/HexagonRadial"/>
    <dgm:cxn modelId="{07504F5E-88BE-4CD0-A694-4AA4E6E2C12B}" type="presParOf" srcId="{2C1004C7-1DE8-4AA8-A695-9E1CD8A026F7}" destId="{D16DA668-4C6A-42D4-971D-A9AAEE12A504}" srcOrd="0" destOrd="0" presId="urn:microsoft.com/office/officeart/2011/layout/HexagonRadial"/>
    <dgm:cxn modelId="{DEABB194-A3AC-4EDE-9AD9-B72A78B63FBE}" type="presParOf" srcId="{AEE439CA-A4B4-45D3-B4B7-E42199419B65}" destId="{4A06A97F-600F-4638-9384-2CF514F1B24E}" srcOrd="2" destOrd="0" presId="urn:microsoft.com/office/officeart/2011/layout/HexagonRadial"/>
    <dgm:cxn modelId="{59005A13-9621-45A4-BCDF-C04F8FD1D600}" type="presParOf" srcId="{AEE439CA-A4B4-45D3-B4B7-E42199419B65}" destId="{D2C031A7-59EA-427E-854F-6550138B7295}" srcOrd="3" destOrd="0" presId="urn:microsoft.com/office/officeart/2011/layout/HexagonRadial"/>
    <dgm:cxn modelId="{0F780CDD-4C05-4430-B1F8-1D40A5FC7B45}" type="presParOf" srcId="{D2C031A7-59EA-427E-854F-6550138B7295}" destId="{EA9CBDAC-C108-4A43-BC72-1A6E8A525C48}" srcOrd="0" destOrd="0" presId="urn:microsoft.com/office/officeart/2011/layout/HexagonRadial"/>
    <dgm:cxn modelId="{75D823A1-1592-4E2A-BE88-68DC8FDAC2F9}" type="presParOf" srcId="{AEE439CA-A4B4-45D3-B4B7-E42199419B65}" destId="{D69C13BB-90FF-4479-AF78-469F827EEF9E}" srcOrd="4" destOrd="0" presId="urn:microsoft.com/office/officeart/2011/layout/HexagonRadial"/>
    <dgm:cxn modelId="{BEC28630-1F85-4FA1-B1E5-122FCBE1407C}" type="presParOf" srcId="{AEE439CA-A4B4-45D3-B4B7-E42199419B65}" destId="{E48CCA5A-1208-4AED-8925-5BD3AF46B46C}" srcOrd="5" destOrd="0" presId="urn:microsoft.com/office/officeart/2011/layout/HexagonRadial"/>
    <dgm:cxn modelId="{E11461B7-29F3-4D34-9955-9B7EFE9F368F}" type="presParOf" srcId="{E48CCA5A-1208-4AED-8925-5BD3AF46B46C}" destId="{84446013-CDCA-4041-87E8-767912DA3C86}" srcOrd="0" destOrd="0" presId="urn:microsoft.com/office/officeart/2011/layout/HexagonRadial"/>
    <dgm:cxn modelId="{F1F5B53E-F088-42E1-9ACF-CC7FDEABCEC7}" type="presParOf" srcId="{AEE439CA-A4B4-45D3-B4B7-E42199419B65}" destId="{6636EEB2-CAE2-4700-807B-5C4B3401B226}" srcOrd="6" destOrd="0" presId="urn:microsoft.com/office/officeart/2011/layout/HexagonRadial"/>
    <dgm:cxn modelId="{C8A9468F-0019-4D00-9CBA-3080BD407B23}" type="presParOf" srcId="{AEE439CA-A4B4-45D3-B4B7-E42199419B65}" destId="{97633711-0626-4745-AEC3-6A64C6D0A493}" srcOrd="7" destOrd="0" presId="urn:microsoft.com/office/officeart/2011/layout/HexagonRadial"/>
    <dgm:cxn modelId="{49464C50-27E6-4BFC-89F6-FB8F5BBDA346}" type="presParOf" srcId="{97633711-0626-4745-AEC3-6A64C6D0A493}" destId="{7C7CF82F-27F4-4033-BFC3-73238641BB5B}" srcOrd="0" destOrd="0" presId="urn:microsoft.com/office/officeart/2011/layout/HexagonRadial"/>
    <dgm:cxn modelId="{CA63074C-4F0F-4FF8-857B-02B6577C7217}" type="presParOf" srcId="{AEE439CA-A4B4-45D3-B4B7-E42199419B65}" destId="{0DE4E990-E446-4F84-AA8C-E3C8B99EE2F0}" srcOrd="8" destOrd="0" presId="urn:microsoft.com/office/officeart/2011/layout/HexagonRadial"/>
    <dgm:cxn modelId="{33EF1092-42E3-43CB-88F2-72D3A0C80902}" type="presParOf" srcId="{AEE439CA-A4B4-45D3-B4B7-E42199419B65}" destId="{17E4B14E-4DC5-4CCF-8C0B-EC942D2C7DEF}" srcOrd="9" destOrd="0" presId="urn:microsoft.com/office/officeart/2011/layout/HexagonRadial"/>
    <dgm:cxn modelId="{7DA7B1CF-AEE3-4DB8-81D8-ECBD0CB9F77E}" type="presParOf" srcId="{17E4B14E-4DC5-4CCF-8C0B-EC942D2C7DEF}" destId="{C21CB41F-02CF-4E49-A417-FB2EB4949815}" srcOrd="0" destOrd="0" presId="urn:microsoft.com/office/officeart/2011/layout/HexagonRadial"/>
    <dgm:cxn modelId="{1CBD6AB2-2F37-40AC-B6D8-233BC38345E0}" type="presParOf" srcId="{AEE439CA-A4B4-45D3-B4B7-E42199419B65}" destId="{2491C3B0-E6FE-4682-BDCA-481F21D0C54A}" srcOrd="10" destOrd="0" presId="urn:microsoft.com/office/officeart/2011/layout/HexagonRadial"/>
    <dgm:cxn modelId="{58D8D864-2C2A-40D0-8E5C-000D81100E1A}" type="presParOf" srcId="{AEE439CA-A4B4-45D3-B4B7-E42199419B65}" destId="{7DFF6DBC-195F-4336-A0EC-8F7A6A1813E4}" srcOrd="11" destOrd="0" presId="urn:microsoft.com/office/officeart/2011/layout/HexagonRadial"/>
    <dgm:cxn modelId="{8F57180F-F50A-479D-B5BB-9920B1A7618F}" type="presParOf" srcId="{7DFF6DBC-195F-4336-A0EC-8F7A6A1813E4}" destId="{95BB7804-8E97-4AC5-B58C-172370EDD908}" srcOrd="0" destOrd="0" presId="urn:microsoft.com/office/officeart/2011/layout/HexagonRadial"/>
    <dgm:cxn modelId="{94DECA3C-671E-41E7-906E-7F9A6E2C6622}" type="presParOf" srcId="{AEE439CA-A4B4-45D3-B4B7-E42199419B65}" destId="{B38BCF72-5C81-4108-82AA-A254202504A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0BABB-6E22-4804-8144-02F27D350627}">
      <dsp:nvSpPr>
        <dsp:cNvPr id="0" name=""/>
        <dsp:cNvSpPr/>
      </dsp:nvSpPr>
      <dsp:spPr>
        <a:xfrm>
          <a:off x="2670241" y="1356098"/>
          <a:ext cx="1757156" cy="152001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Bedarfs-gerecht &amp; universell einsetzbar</a:t>
          </a:r>
        </a:p>
      </dsp:txBody>
      <dsp:txXfrm>
        <a:off x="2961426" y="1607985"/>
        <a:ext cx="1174786" cy="1016237"/>
      </dsp:txXfrm>
    </dsp:sp>
    <dsp:sp modelId="{EA9CBDAC-C108-4A43-BC72-1A6E8A525C48}">
      <dsp:nvSpPr>
        <dsp:cNvPr id="0" name=""/>
        <dsp:cNvSpPr/>
      </dsp:nvSpPr>
      <dsp:spPr>
        <a:xfrm>
          <a:off x="3770559" y="628875"/>
          <a:ext cx="662969" cy="5712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6A97F-600F-4638-9384-2CF514F1B24E}">
      <dsp:nvSpPr>
        <dsp:cNvPr id="0" name=""/>
        <dsp:cNvSpPr/>
      </dsp:nvSpPr>
      <dsp:spPr>
        <a:xfrm>
          <a:off x="2760627" y="-8782"/>
          <a:ext cx="1582923" cy="12106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Einfache, </a:t>
          </a:r>
          <a:r>
            <a:rPr lang="de-DE" sz="1100" b="1" kern="1200" dirty="0" err="1"/>
            <a:t>individuali-sierbare</a:t>
          </a:r>
          <a:r>
            <a:rPr lang="de-DE" sz="1100" b="1" kern="1200" dirty="0"/>
            <a:t> Bedienung</a:t>
          </a:r>
        </a:p>
      </dsp:txBody>
      <dsp:txXfrm>
        <a:off x="3007827" y="180275"/>
        <a:ext cx="1088523" cy="832492"/>
      </dsp:txXfrm>
    </dsp:sp>
    <dsp:sp modelId="{84446013-CDCA-4041-87E8-767912DA3C86}">
      <dsp:nvSpPr>
        <dsp:cNvPr id="0" name=""/>
        <dsp:cNvSpPr/>
      </dsp:nvSpPr>
      <dsp:spPr>
        <a:xfrm>
          <a:off x="4544296" y="1696782"/>
          <a:ext cx="662969" cy="5712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C13BB-90FF-4479-AF78-469F827EEF9E}">
      <dsp:nvSpPr>
        <dsp:cNvPr id="0" name=""/>
        <dsp:cNvSpPr/>
      </dsp:nvSpPr>
      <dsp:spPr>
        <a:xfrm>
          <a:off x="4087935" y="682922"/>
          <a:ext cx="1569560" cy="135963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Platzsparend, leise und energie-effizient</a:t>
          </a:r>
        </a:p>
      </dsp:txBody>
      <dsp:txXfrm>
        <a:off x="4348214" y="908389"/>
        <a:ext cx="1049002" cy="908701"/>
      </dsp:txXfrm>
    </dsp:sp>
    <dsp:sp modelId="{7C7CF82F-27F4-4033-BFC3-73238641BB5B}">
      <dsp:nvSpPr>
        <dsp:cNvPr id="0" name=""/>
        <dsp:cNvSpPr/>
      </dsp:nvSpPr>
      <dsp:spPr>
        <a:xfrm>
          <a:off x="4006808" y="2902250"/>
          <a:ext cx="662969" cy="5712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6EEB2-CAE2-4700-807B-5C4B3401B226}">
      <dsp:nvSpPr>
        <dsp:cNvPr id="0" name=""/>
        <dsp:cNvSpPr/>
      </dsp:nvSpPr>
      <dsp:spPr>
        <a:xfrm>
          <a:off x="4113293" y="2211899"/>
          <a:ext cx="1518844" cy="1314278"/>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Hohe Zuverlässig-</a:t>
          </a:r>
          <a:r>
            <a:rPr lang="de-DE" sz="1100" b="1" kern="1200" dirty="0" err="1"/>
            <a:t>keit</a:t>
          </a:r>
          <a:r>
            <a:rPr lang="de-DE" sz="1100" b="1" kern="1200" dirty="0"/>
            <a:t>/geringe Ausfallzeiten</a:t>
          </a:r>
        </a:p>
      </dsp:txBody>
      <dsp:txXfrm>
        <a:off x="4365026" y="2429728"/>
        <a:ext cx="1015378" cy="878620"/>
      </dsp:txXfrm>
    </dsp:sp>
    <dsp:sp modelId="{C21CB41F-02CF-4E49-A417-FB2EB4949815}">
      <dsp:nvSpPr>
        <dsp:cNvPr id="0" name=""/>
        <dsp:cNvSpPr/>
      </dsp:nvSpPr>
      <dsp:spPr>
        <a:xfrm>
          <a:off x="2673511" y="3027382"/>
          <a:ext cx="662969" cy="5712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E4E990-E446-4F84-AA8C-E3C8B99EE2F0}">
      <dsp:nvSpPr>
        <dsp:cNvPr id="0" name=""/>
        <dsp:cNvSpPr/>
      </dsp:nvSpPr>
      <dsp:spPr>
        <a:xfrm>
          <a:off x="2778332" y="2978104"/>
          <a:ext cx="1547514" cy="131602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Einfache &amp; sichere </a:t>
          </a:r>
          <a:r>
            <a:rPr lang="de-DE" sz="1100" b="1" kern="1200" dirty="0" err="1"/>
            <a:t>Administra-tion</a:t>
          </a:r>
          <a:endParaRPr lang="de-DE" sz="1100" b="1" kern="1200" dirty="0"/>
        </a:p>
      </dsp:txBody>
      <dsp:txXfrm>
        <a:off x="3032621" y="3194354"/>
        <a:ext cx="1038936" cy="883522"/>
      </dsp:txXfrm>
    </dsp:sp>
    <dsp:sp modelId="{95BB7804-8E97-4AC5-B58C-172370EDD908}">
      <dsp:nvSpPr>
        <dsp:cNvPr id="0" name=""/>
        <dsp:cNvSpPr/>
      </dsp:nvSpPr>
      <dsp:spPr>
        <a:xfrm>
          <a:off x="1887103" y="1959903"/>
          <a:ext cx="662969" cy="57123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91C3B0-E6FE-4682-BDCA-481F21D0C54A}">
      <dsp:nvSpPr>
        <dsp:cNvPr id="0" name=""/>
        <dsp:cNvSpPr/>
      </dsp:nvSpPr>
      <dsp:spPr>
        <a:xfrm>
          <a:off x="1490475" y="2218082"/>
          <a:ext cx="1469712" cy="130362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Niedrige laufende Kosten</a:t>
          </a:r>
        </a:p>
      </dsp:txBody>
      <dsp:txXfrm>
        <a:off x="1737936" y="2437579"/>
        <a:ext cx="974790" cy="864633"/>
      </dsp:txXfrm>
    </dsp:sp>
    <dsp:sp modelId="{B38BCF72-5C81-4108-82AA-A254202504A2}">
      <dsp:nvSpPr>
        <dsp:cNvPr id="0" name=""/>
        <dsp:cNvSpPr/>
      </dsp:nvSpPr>
      <dsp:spPr>
        <a:xfrm>
          <a:off x="1475615" y="738151"/>
          <a:ext cx="1499433" cy="124574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Attraktiver Anschaffungs-preis</a:t>
          </a:r>
        </a:p>
      </dsp:txBody>
      <dsp:txXfrm>
        <a:off x="1719205" y="940528"/>
        <a:ext cx="1012253" cy="84099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Radialsechseck"/>
  <dgm:desc val="Wird verwendet, um einen sequenziellen Prozess darzustellen, der sich auf eine zentrale Idee oder ein zentrales Thema bezieht. Auf 6 Formen der Ebene 2 beschränkt. Dies eignet sich am besten für kleine Textmengen. Nicht verwendeter Text wird nicht angezeigt, ist aber weiterhin verfügbar, wenn Sie das Layout wechseln."/>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de-DE"/>
          </a:p>
        </p:txBody>
      </p:sp>
      <p:sp>
        <p:nvSpPr>
          <p:cNvPr id="614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150"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de-DE"/>
          </a:p>
        </p:txBody>
      </p:sp>
      <p:sp>
        <p:nvSpPr>
          <p:cNvPr id="6151"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0DFCE1B-D7D4-4864-80FA-BF31B445C7D1}" type="slidenum">
              <a:rPr lang="de-DE"/>
              <a:pPr/>
              <a:t>‹Nr.›</a:t>
            </a:fld>
            <a:endParaRPr lang="de-DE"/>
          </a:p>
        </p:txBody>
      </p:sp>
    </p:spTree>
    <p:extLst>
      <p:ext uri="{BB962C8B-B14F-4D97-AF65-F5344CB8AC3E}">
        <p14:creationId xmlns:p14="http://schemas.microsoft.com/office/powerpoint/2010/main" val="49423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533400"/>
            <a:ext cx="2057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2" name="Rectangle 2"/>
          <p:cNvSpPr>
            <a:spLocks noGrp="1" noChangeArrowheads="1"/>
          </p:cNvSpPr>
          <p:nvPr>
            <p:ph type="ctrTitle"/>
          </p:nvPr>
        </p:nvSpPr>
        <p:spPr>
          <a:xfrm>
            <a:off x="787400" y="1827213"/>
            <a:ext cx="10837863" cy="669925"/>
          </a:xfrm>
          <a:solidFill>
            <a:schemeClr val="accent1">
              <a:alpha val="19000"/>
            </a:schemeClr>
          </a:solidFill>
        </p:spPr>
        <p:txBody>
          <a:bodyPr wrap="none" lIns="54000" rIns="126000">
            <a:spAutoFit/>
          </a:bodyPr>
          <a:lstStyle>
            <a:lvl1pPr>
              <a:defRPr sz="4400">
                <a:solidFill>
                  <a:srgbClr val="FFFFFF"/>
                </a:solidFill>
              </a:defRPr>
            </a:lvl1pPr>
          </a:lstStyle>
          <a:p>
            <a:r>
              <a:rPr lang="de-DE"/>
              <a:t>Titelmasterformat durch Klicken bearbeiten</a:t>
            </a:r>
          </a:p>
        </p:txBody>
      </p:sp>
      <p:sp>
        <p:nvSpPr>
          <p:cNvPr id="5123" name="Rectangle 3"/>
          <p:cNvSpPr>
            <a:spLocks noGrp="1" noChangeArrowheads="1"/>
          </p:cNvSpPr>
          <p:nvPr>
            <p:ph type="subTitle" idx="1"/>
          </p:nvPr>
        </p:nvSpPr>
        <p:spPr>
          <a:xfrm>
            <a:off x="787400" y="2462213"/>
            <a:ext cx="15530513" cy="777875"/>
          </a:xfrm>
          <a:solidFill>
            <a:schemeClr val="accent1">
              <a:alpha val="19000"/>
            </a:schemeClr>
          </a:solidFill>
        </p:spPr>
        <p:txBody>
          <a:bodyPr wrap="none" lIns="54000" tIns="108000" rIns="126000" bIns="0">
            <a:spAutoFit/>
          </a:bodyPr>
          <a:lstStyle>
            <a:lvl1pPr>
              <a:spcBef>
                <a:spcPct val="0"/>
              </a:spcBef>
              <a:defRPr sz="4400">
                <a:solidFill>
                  <a:srgbClr val="FFFFFF"/>
                </a:solidFill>
              </a:defRPr>
            </a:lvl1pPr>
          </a:lstStyle>
          <a:p>
            <a:r>
              <a:rPr lang="de-DE"/>
              <a:t>Formatvorlage des Untertitelmasters durch Klicken bearbeiten</a:t>
            </a:r>
          </a:p>
        </p:txBody>
      </p:sp>
      <p:sp>
        <p:nvSpPr>
          <p:cNvPr id="7" name="Rectangle 4"/>
          <p:cNvSpPr>
            <a:spLocks noGrp="1" noChangeArrowheads="1"/>
          </p:cNvSpPr>
          <p:nvPr>
            <p:ph type="dt" sz="half" idx="10"/>
          </p:nvPr>
        </p:nvSpPr>
        <p:spPr>
          <a:xfrm>
            <a:off x="736600" y="6932613"/>
            <a:ext cx="2370138" cy="530225"/>
          </a:xfrm>
          <a:prstGeom prst="rect">
            <a:avLst/>
          </a:prstGeom>
        </p:spPr>
        <p:txBody>
          <a:bodyPr vert="horz" wrap="square" lIns="54000" tIns="50795" rIns="91440" bIns="45720" numCol="1" anchor="t" anchorCtr="0" compatLnSpc="1">
            <a:prstTxWarp prst="textNoShape">
              <a:avLst/>
            </a:prstTxWarp>
          </a:bodyPr>
          <a:lstStyle>
            <a:lvl1pPr>
              <a:defRPr sz="2200"/>
            </a:lvl1pPr>
          </a:lstStyle>
          <a:p>
            <a:fld id="{5C6FDF90-498B-476A-A342-627889D96DBD}" type="datetime1">
              <a:rPr lang="de-DE"/>
              <a:pPr/>
              <a:t>16.10.2020</a:t>
            </a:fld>
            <a:endParaRPr lang="de-DE"/>
          </a:p>
        </p:txBody>
      </p:sp>
      <p:sp>
        <p:nvSpPr>
          <p:cNvPr id="8" name="Rectangle 5"/>
          <p:cNvSpPr>
            <a:spLocks noGrp="1" noChangeArrowheads="1"/>
          </p:cNvSpPr>
          <p:nvPr>
            <p:ph type="ftr" sz="quarter" idx="11"/>
          </p:nvPr>
        </p:nvSpPr>
        <p:spPr>
          <a:xfrm>
            <a:off x="3471863" y="6937375"/>
            <a:ext cx="3216275" cy="528638"/>
          </a:xfr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7281863" y="6937375"/>
            <a:ext cx="2370137" cy="528638"/>
          </a:xfrm>
        </p:spPr>
        <p:txBody>
          <a:bodyPr/>
          <a:lstStyle>
            <a:lvl1pPr>
              <a:defRPr/>
            </a:lvl1pPr>
          </a:lstStyle>
          <a:p>
            <a:fld id="{55EF5342-9ED0-4403-83EA-CF8BD813B530}" type="slidenum">
              <a:rPr lang="de-DE"/>
              <a:pPr/>
              <a:t>‹Nr.›</a:t>
            </a:fld>
            <a:endParaRPr lang="de-DE"/>
          </a:p>
        </p:txBody>
      </p:sp>
      <p:pic>
        <p:nvPicPr>
          <p:cNvPr id="1031" name="Picture 7" descr="K:\APetsch\306ischräg___.t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6184" y="2585070"/>
            <a:ext cx="359968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79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5C8B4570-A01D-4B14-9B5E-4D73AC8830F9}" type="datetime1">
              <a:rPr lang="de-DE"/>
              <a:pPr/>
              <a:t>16.10.2020</a:t>
            </a:fld>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5DE03C58-BF23-4807-AD39-8E80D46F67E2}" type="slidenum">
              <a:rPr lang="de-DE"/>
              <a:pPr/>
              <a:t>‹Nr.›</a:t>
            </a:fld>
            <a:endParaRPr lang="de-DE"/>
          </a:p>
        </p:txBody>
      </p:sp>
    </p:spTree>
    <p:extLst>
      <p:ext uri="{BB962C8B-B14F-4D97-AF65-F5344CB8AC3E}">
        <p14:creationId xmlns:p14="http://schemas.microsoft.com/office/powerpoint/2010/main" val="229040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426325" y="1928813"/>
            <a:ext cx="2208213" cy="50482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98513" y="1928813"/>
            <a:ext cx="6475412" cy="50482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32A24360-0B95-49F9-950C-9CF69E0E7097}" type="datetime1">
              <a:rPr lang="de-DE"/>
              <a:pPr/>
              <a:t>16.10.2020</a:t>
            </a:fld>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006A0B3E-E4C5-4E9D-8CF4-18309E7F72E6}" type="slidenum">
              <a:rPr lang="de-DE"/>
              <a:pPr/>
              <a:t>‹Nr.›</a:t>
            </a:fld>
            <a:endParaRPr lang="de-DE"/>
          </a:p>
        </p:txBody>
      </p:sp>
    </p:spTree>
    <p:extLst>
      <p:ext uri="{BB962C8B-B14F-4D97-AF65-F5344CB8AC3E}">
        <p14:creationId xmlns:p14="http://schemas.microsoft.com/office/powerpoint/2010/main" val="1422128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78"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533400"/>
            <a:ext cx="2057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2" name="Rectangle 2"/>
          <p:cNvSpPr>
            <a:spLocks noGrp="1" noChangeArrowheads="1"/>
          </p:cNvSpPr>
          <p:nvPr>
            <p:ph type="ctrTitle"/>
          </p:nvPr>
        </p:nvSpPr>
        <p:spPr>
          <a:xfrm>
            <a:off x="787400" y="1827213"/>
            <a:ext cx="10837863" cy="669925"/>
          </a:xfrm>
          <a:solidFill>
            <a:schemeClr val="accent1">
              <a:alpha val="19000"/>
            </a:schemeClr>
          </a:solidFill>
        </p:spPr>
        <p:txBody>
          <a:bodyPr wrap="none" lIns="54000" rIns="126000">
            <a:spAutoFit/>
          </a:bodyPr>
          <a:lstStyle>
            <a:lvl1pPr>
              <a:defRPr sz="4400">
                <a:solidFill>
                  <a:srgbClr val="FFFFFF"/>
                </a:solidFill>
              </a:defRPr>
            </a:lvl1pPr>
          </a:lstStyle>
          <a:p>
            <a:r>
              <a:rPr lang="de-DE"/>
              <a:t>Titelmasterformat durch Klicken bearbeiten</a:t>
            </a:r>
          </a:p>
        </p:txBody>
      </p:sp>
      <p:sp>
        <p:nvSpPr>
          <p:cNvPr id="5123" name="Rectangle 3"/>
          <p:cNvSpPr>
            <a:spLocks noGrp="1" noChangeArrowheads="1"/>
          </p:cNvSpPr>
          <p:nvPr>
            <p:ph type="subTitle" idx="1"/>
          </p:nvPr>
        </p:nvSpPr>
        <p:spPr>
          <a:xfrm>
            <a:off x="787400" y="2462213"/>
            <a:ext cx="15530513" cy="777875"/>
          </a:xfrm>
          <a:solidFill>
            <a:schemeClr val="accent1">
              <a:alpha val="19000"/>
            </a:schemeClr>
          </a:solidFill>
        </p:spPr>
        <p:txBody>
          <a:bodyPr wrap="none" lIns="54000" tIns="108000" rIns="126000" bIns="0">
            <a:spAutoFit/>
          </a:bodyPr>
          <a:lstStyle>
            <a:lvl1pPr>
              <a:spcBef>
                <a:spcPct val="0"/>
              </a:spcBef>
              <a:defRPr sz="4400">
                <a:solidFill>
                  <a:srgbClr val="FFFFFF"/>
                </a:solidFill>
              </a:defRPr>
            </a:lvl1pPr>
          </a:lstStyle>
          <a:p>
            <a:r>
              <a:rPr lang="de-DE"/>
              <a:t>Formatvorlage des Untertitelmasters durch Klicken bearbeiten</a:t>
            </a:r>
          </a:p>
        </p:txBody>
      </p:sp>
      <p:sp>
        <p:nvSpPr>
          <p:cNvPr id="6" name="Rectangle 4"/>
          <p:cNvSpPr>
            <a:spLocks noGrp="1" noChangeArrowheads="1"/>
          </p:cNvSpPr>
          <p:nvPr>
            <p:ph type="dt" sz="half" idx="10"/>
          </p:nvPr>
        </p:nvSpPr>
        <p:spPr bwMode="auto">
          <a:xfrm>
            <a:off x="820738" y="6937375"/>
            <a:ext cx="2370137" cy="528638"/>
          </a:xfrm>
          <a:prstGeom prst="rect">
            <a:avLst/>
          </a:prstGeom>
          <a:ln>
            <a:miter lim="800000"/>
            <a:headEnd/>
            <a:tailEnd/>
          </a:ln>
        </p:spPr>
        <p:txBody>
          <a:bodyPr vert="horz" wrap="square" lIns="54000" tIns="50795" rIns="101590" bIns="50795" numCol="1" anchor="t" anchorCtr="0" compatLnSpc="1">
            <a:prstTxWarp prst="textNoShape">
              <a:avLst/>
            </a:prstTxWarp>
          </a:bodyPr>
          <a:lstStyle>
            <a:lvl1pPr algn="l">
              <a:defRPr sz="2200"/>
            </a:lvl1pPr>
          </a:lstStyle>
          <a:p>
            <a:fld id="{4849A806-32BA-4812-A94A-A57BA6789439}" type="datetime1">
              <a:rPr lang="de-DE">
                <a:solidFill>
                  <a:srgbClr val="000000"/>
                </a:solidFill>
              </a:rPr>
              <a:pPr/>
              <a:t>16.10.2020</a:t>
            </a:fld>
            <a:endParaRPr lang="de-DE">
              <a:solidFill>
                <a:srgbClr val="000000"/>
              </a:solidFill>
            </a:endParaRPr>
          </a:p>
        </p:txBody>
      </p:sp>
      <p:sp>
        <p:nvSpPr>
          <p:cNvPr id="7" name="Rectangle 5"/>
          <p:cNvSpPr>
            <a:spLocks noGrp="1" noChangeArrowheads="1"/>
          </p:cNvSpPr>
          <p:nvPr>
            <p:ph type="ftr" sz="quarter" idx="11"/>
          </p:nvPr>
        </p:nvSpPr>
        <p:spPr>
          <a:xfrm>
            <a:off x="3471863" y="6937375"/>
            <a:ext cx="3216275" cy="528638"/>
          </a:xfrm>
        </p:spPr>
        <p:txBody>
          <a:bodyPr/>
          <a:lstStyle>
            <a:lvl1pPr>
              <a:defRPr/>
            </a:lvl1pPr>
          </a:lstStyle>
          <a:p>
            <a:pPr>
              <a:defRPr/>
            </a:pPr>
            <a:endParaRPr lang="de-DE">
              <a:solidFill>
                <a:srgbClr val="000000"/>
              </a:solidFill>
            </a:endParaRPr>
          </a:p>
        </p:txBody>
      </p:sp>
      <p:sp>
        <p:nvSpPr>
          <p:cNvPr id="8" name="Rectangle 6"/>
          <p:cNvSpPr>
            <a:spLocks noGrp="1" noChangeArrowheads="1"/>
          </p:cNvSpPr>
          <p:nvPr>
            <p:ph type="sldNum" sz="quarter" idx="12"/>
          </p:nvPr>
        </p:nvSpPr>
        <p:spPr>
          <a:xfrm>
            <a:off x="7281863" y="6937375"/>
            <a:ext cx="2370137" cy="528638"/>
          </a:xfrm>
        </p:spPr>
        <p:txBody>
          <a:bodyPr/>
          <a:lstStyle>
            <a:lvl1pPr>
              <a:defRPr/>
            </a:lvl1pPr>
          </a:lstStyle>
          <a:p>
            <a:fld id="{978C5D6E-8F04-4938-87F0-C8642DE813E8}"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122000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B5857310-FBDA-4644-A7AA-ACA0267C041E}"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818702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03275" y="4895850"/>
            <a:ext cx="8636000" cy="1512888"/>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DBF31508-1A4D-49A2-8197-A458C4664C85}"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925595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98513" y="2749550"/>
            <a:ext cx="4341812"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92725" y="2749550"/>
            <a:ext cx="4341813"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A149EE7-C8A4-409A-B03E-5C75D5283DD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532859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8000" y="304800"/>
            <a:ext cx="9144000" cy="1270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508000" y="2416175"/>
            <a:ext cx="4489450"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160963" y="2416175"/>
            <a:ext cx="4491037"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AD3CEDA8-5FA7-4060-B72A-8BEE5FD15BE8}"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79141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5438CD6F-3D40-42E4-BA2E-721A08FD1746}"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1121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AA7838FB-38C9-45FD-898A-A34A6455A94F}"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909454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508000" y="303213"/>
            <a:ext cx="3343275" cy="12906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971925" y="303213"/>
            <a:ext cx="5680075" cy="650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8000" y="1593850"/>
            <a:ext cx="3343275"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313E8E0-1CC3-44A8-AC07-A24989290218}"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59820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84E96122-B234-4D9E-AA4A-66CFD020407E}" type="datetime1">
              <a:rPr lang="de-DE"/>
              <a:pPr/>
              <a:t>16.10.2020</a:t>
            </a:fld>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2701F3CB-D9F6-4E26-A997-F4157C16BF99}" type="slidenum">
              <a:rPr lang="de-DE"/>
              <a:pPr/>
              <a:t>‹Nr.›</a:t>
            </a:fld>
            <a:endParaRPr lang="de-DE" dirty="0"/>
          </a:p>
        </p:txBody>
      </p:sp>
    </p:spTree>
    <p:extLst>
      <p:ext uri="{BB962C8B-B14F-4D97-AF65-F5344CB8AC3E}">
        <p14:creationId xmlns:p14="http://schemas.microsoft.com/office/powerpoint/2010/main" val="3570678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90725" y="5332413"/>
            <a:ext cx="6096000" cy="630237"/>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90725" y="681038"/>
            <a:ext cx="6096000"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990725" y="5962650"/>
            <a:ext cx="6096000" cy="893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AFA51047-2A8D-496F-BA1E-40FCE78D0F5A}"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80513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F765124A-DFEC-4303-A929-FA709BFE238F}"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781566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426325" y="1249363"/>
            <a:ext cx="2208213" cy="569436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98513" y="1249363"/>
            <a:ext cx="6475412" cy="569436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45604983-5E7A-4316-A07A-A4143831A75A}"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6171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160000" cy="76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45400" y="533400"/>
            <a:ext cx="2057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2"/>
          <p:cNvSpPr>
            <a:spLocks noGrp="1" noChangeArrowheads="1"/>
          </p:cNvSpPr>
          <p:nvPr>
            <p:ph type="ctrTitle"/>
          </p:nvPr>
        </p:nvSpPr>
        <p:spPr>
          <a:xfrm>
            <a:off x="2108200" y="1828006"/>
            <a:ext cx="5858492" cy="677108"/>
          </a:xfrm>
          <a:solidFill>
            <a:schemeClr val="accent1">
              <a:alpha val="19000"/>
            </a:schemeClr>
          </a:solidFill>
        </p:spPr>
        <p:txBody>
          <a:bodyPr wrap="none" lIns="54000" rIns="126000">
            <a:spAutoFit/>
          </a:bodyPr>
          <a:lstStyle>
            <a:lvl1pPr>
              <a:defRPr sz="4400">
                <a:solidFill>
                  <a:srgbClr val="FFFFFF"/>
                </a:solidFill>
              </a:defRPr>
            </a:lvl1pPr>
          </a:lstStyle>
          <a:p>
            <a:r>
              <a:rPr lang="de-DE"/>
              <a:t>Titelmasterformat durch Klicken bearbeiten</a:t>
            </a:r>
            <a:endParaRPr lang="de-DE" dirty="0"/>
          </a:p>
        </p:txBody>
      </p:sp>
      <p:sp>
        <p:nvSpPr>
          <p:cNvPr id="9" name="Rectangle 3"/>
          <p:cNvSpPr>
            <a:spLocks noGrp="1" noChangeArrowheads="1"/>
          </p:cNvSpPr>
          <p:nvPr>
            <p:ph type="subTitle" idx="1"/>
          </p:nvPr>
        </p:nvSpPr>
        <p:spPr>
          <a:xfrm>
            <a:off x="2108200" y="2513806"/>
            <a:ext cx="5858492" cy="786163"/>
          </a:xfrm>
          <a:solidFill>
            <a:schemeClr val="accent1">
              <a:alpha val="19000"/>
            </a:schemeClr>
          </a:solidFill>
        </p:spPr>
        <p:txBody>
          <a:bodyPr wrap="none" lIns="54000" tIns="108000" rIns="126000" bIns="0">
            <a:spAutoFit/>
          </a:bodyPr>
          <a:lstStyle>
            <a:lvl1pPr>
              <a:spcBef>
                <a:spcPct val="0"/>
              </a:spcBef>
              <a:defRPr sz="4400">
                <a:solidFill>
                  <a:srgbClr val="FFFFFF"/>
                </a:solidFill>
              </a:defRPr>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306258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98513" y="3429000"/>
            <a:ext cx="4341812" cy="354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92725" y="3429000"/>
            <a:ext cx="4341813" cy="354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828E9E08-7E0D-4C68-8155-A1D5FE4AF6ED}" type="datetime1">
              <a:rPr lang="de-DE"/>
              <a:pPr/>
              <a:t>16.10.2020</a:t>
            </a:fld>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vl1pPr>
          </a:lstStyle>
          <a:p>
            <a:fld id="{D5B7D129-DB15-4992-BF38-F9E5663CD5F4}" type="slidenum">
              <a:rPr lang="de-DE"/>
              <a:pPr/>
              <a:t>‹Nr.›</a:t>
            </a:fld>
            <a:endParaRPr lang="de-DE"/>
          </a:p>
        </p:txBody>
      </p:sp>
    </p:spTree>
    <p:extLst>
      <p:ext uri="{BB962C8B-B14F-4D97-AF65-F5344CB8AC3E}">
        <p14:creationId xmlns:p14="http://schemas.microsoft.com/office/powerpoint/2010/main" val="378613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8000" y="304800"/>
            <a:ext cx="9144000" cy="1270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508000" y="2416175"/>
            <a:ext cx="4489450"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160963" y="2416175"/>
            <a:ext cx="4491037"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F9DCC280-BE38-4E4F-B5DA-2834888F7676}" type="datetime1">
              <a:rPr lang="de-DE"/>
              <a:pPr/>
              <a:t>16.10.2020</a:t>
            </a:fld>
            <a:endParaRPr lang="de-DE"/>
          </a:p>
        </p:txBody>
      </p:sp>
      <p:sp>
        <p:nvSpPr>
          <p:cNvPr id="8" name="Rectangle 5"/>
          <p:cNvSpPr>
            <a:spLocks noGrp="1" noChangeArrowheads="1"/>
          </p:cNvSpPr>
          <p:nvPr>
            <p:ph type="ftr" sz="quarter" idx="11"/>
          </p:nvPr>
        </p:nvSpPr>
        <p:spPr/>
        <p:txBody>
          <a:bodyPr/>
          <a:lstStyle>
            <a:lvl1pPr>
              <a:defRPr/>
            </a:lvl1pPr>
          </a:lstStyle>
          <a:p>
            <a:pPr>
              <a:defRPr/>
            </a:pPr>
            <a:endParaRPr lang="de-DE"/>
          </a:p>
        </p:txBody>
      </p:sp>
      <p:sp>
        <p:nvSpPr>
          <p:cNvPr id="9" name="Rectangle 6"/>
          <p:cNvSpPr>
            <a:spLocks noGrp="1" noChangeArrowheads="1"/>
          </p:cNvSpPr>
          <p:nvPr>
            <p:ph type="sldNum" sz="quarter" idx="12"/>
          </p:nvPr>
        </p:nvSpPr>
        <p:spPr/>
        <p:txBody>
          <a:bodyPr/>
          <a:lstStyle>
            <a:lvl1pPr>
              <a:defRPr/>
            </a:lvl1pPr>
          </a:lstStyle>
          <a:p>
            <a:fld id="{0BD5AF9F-2362-432E-8A09-58FE4B532E76}" type="slidenum">
              <a:rPr lang="de-DE"/>
              <a:pPr/>
              <a:t>‹Nr.›</a:t>
            </a:fld>
            <a:endParaRPr lang="de-DE"/>
          </a:p>
        </p:txBody>
      </p:sp>
    </p:spTree>
    <p:extLst>
      <p:ext uri="{BB962C8B-B14F-4D97-AF65-F5344CB8AC3E}">
        <p14:creationId xmlns:p14="http://schemas.microsoft.com/office/powerpoint/2010/main" val="287468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2E613441-757D-4B63-819A-FB457BB72BE2}" type="datetime1">
              <a:rPr lang="de-DE"/>
              <a:pPr/>
              <a:t>16.10.2020</a:t>
            </a:fld>
            <a:endParaRPr lang="de-DE"/>
          </a:p>
        </p:txBody>
      </p:sp>
      <p:sp>
        <p:nvSpPr>
          <p:cNvPr id="4" name="Rectangle 5"/>
          <p:cNvSpPr>
            <a:spLocks noGrp="1" noChangeArrowheads="1"/>
          </p:cNvSpPr>
          <p:nvPr>
            <p:ph type="ftr" sz="quarter" idx="11"/>
          </p:nvPr>
        </p:nvSpPr>
        <p:spPr/>
        <p:txBody>
          <a:bodyPr/>
          <a:lstStyle>
            <a:lvl1pPr>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vl1pPr>
          </a:lstStyle>
          <a:p>
            <a:fld id="{179DDFAD-E6F4-4830-9AE9-6FE2C08DE82C}" type="slidenum">
              <a:rPr lang="de-DE"/>
              <a:pPr/>
              <a:t>‹Nr.›</a:t>
            </a:fld>
            <a:endParaRPr lang="de-DE"/>
          </a:p>
        </p:txBody>
      </p:sp>
    </p:spTree>
    <p:extLst>
      <p:ext uri="{BB962C8B-B14F-4D97-AF65-F5344CB8AC3E}">
        <p14:creationId xmlns:p14="http://schemas.microsoft.com/office/powerpoint/2010/main" val="22592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620BA4F1-2A9F-4909-87E5-7DA47F43EA3C}" type="datetime1">
              <a:rPr lang="de-DE"/>
              <a:pPr/>
              <a:t>16.10.2020</a:t>
            </a:fld>
            <a:endParaRPr lang="de-DE"/>
          </a:p>
        </p:txBody>
      </p:sp>
      <p:sp>
        <p:nvSpPr>
          <p:cNvPr id="3" name="Rectangle 5"/>
          <p:cNvSpPr>
            <a:spLocks noGrp="1" noChangeArrowheads="1"/>
          </p:cNvSpPr>
          <p:nvPr>
            <p:ph type="ftr" sz="quarter" idx="11"/>
          </p:nvPr>
        </p:nvSpPr>
        <p:spPr/>
        <p:txBody>
          <a:bodyPr/>
          <a:lstStyle>
            <a:lvl1pPr>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vl1pPr>
          </a:lstStyle>
          <a:p>
            <a:fld id="{14416E9A-D018-45A5-AA03-8F4F4BEE0B9D}" type="slidenum">
              <a:rPr lang="de-DE"/>
              <a:pPr/>
              <a:t>‹Nr.›</a:t>
            </a:fld>
            <a:endParaRPr lang="de-DE"/>
          </a:p>
        </p:txBody>
      </p:sp>
    </p:spTree>
    <p:extLst>
      <p:ext uri="{BB962C8B-B14F-4D97-AF65-F5344CB8AC3E}">
        <p14:creationId xmlns:p14="http://schemas.microsoft.com/office/powerpoint/2010/main" val="263192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508000" y="303213"/>
            <a:ext cx="3343275" cy="12906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971925" y="303213"/>
            <a:ext cx="5680075" cy="650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8000" y="1593850"/>
            <a:ext cx="3343275"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7CFF7853-2476-457A-A570-6E6BEF93B4A0}" type="datetime1">
              <a:rPr lang="de-DE"/>
              <a:pPr/>
              <a:t>16.10.2020</a:t>
            </a:fld>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vl1pPr>
          </a:lstStyle>
          <a:p>
            <a:fld id="{71C91B0E-815C-4DD8-9BFD-712FBCCECE10}" type="slidenum">
              <a:rPr lang="de-DE"/>
              <a:pPr/>
              <a:t>‹Nr.›</a:t>
            </a:fld>
            <a:endParaRPr lang="de-DE"/>
          </a:p>
        </p:txBody>
      </p:sp>
    </p:spTree>
    <p:extLst>
      <p:ext uri="{BB962C8B-B14F-4D97-AF65-F5344CB8AC3E}">
        <p14:creationId xmlns:p14="http://schemas.microsoft.com/office/powerpoint/2010/main" val="365876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90725" y="5332413"/>
            <a:ext cx="6096000" cy="630237"/>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90725" y="681038"/>
            <a:ext cx="6096000"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990725" y="5962650"/>
            <a:ext cx="6096000" cy="893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xfrm>
            <a:off x="798513" y="2509838"/>
            <a:ext cx="2370137" cy="528637"/>
          </a:xfrm>
          <a:prstGeom prst="rect">
            <a:avLst/>
          </a:prstGeom>
        </p:spPr>
        <p:txBody>
          <a:bodyPr vert="horz" wrap="square" lIns="91440" tIns="45720" rIns="91440" bIns="45720" numCol="1" anchor="t" anchorCtr="0" compatLnSpc="1">
            <a:prstTxWarp prst="textNoShape">
              <a:avLst/>
            </a:prstTxWarp>
          </a:bodyPr>
          <a:lstStyle>
            <a:lvl1pPr>
              <a:defRPr/>
            </a:lvl1pPr>
          </a:lstStyle>
          <a:p>
            <a:fld id="{B358F4F6-B937-428C-A5A8-B3A656EFACEF}" type="datetime1">
              <a:rPr lang="de-DE"/>
              <a:pPr/>
              <a:t>16.10.2020</a:t>
            </a:fld>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vl1pPr>
          </a:lstStyle>
          <a:p>
            <a:fld id="{24EF804D-B21F-4535-86C6-70685C9C2ED0}" type="slidenum">
              <a:rPr lang="de-DE"/>
              <a:pPr/>
              <a:t>‹Nr.›</a:t>
            </a:fld>
            <a:endParaRPr lang="de-DE"/>
          </a:p>
        </p:txBody>
      </p:sp>
    </p:spTree>
    <p:extLst>
      <p:ext uri="{BB962C8B-B14F-4D97-AF65-F5344CB8AC3E}">
        <p14:creationId xmlns:p14="http://schemas.microsoft.com/office/powerpoint/2010/main" val="292962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8513" y="1928813"/>
            <a:ext cx="88360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0" rIns="101590" bIns="0" numCol="1" anchor="t"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798513" y="3429000"/>
            <a:ext cx="8836025"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50795" rIns="101590" bIns="50795"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9" name="Rectangle 5"/>
          <p:cNvSpPr>
            <a:spLocks noGrp="1" noChangeArrowheads="1"/>
          </p:cNvSpPr>
          <p:nvPr>
            <p:ph type="ftr" sz="quarter" idx="3"/>
          </p:nvPr>
        </p:nvSpPr>
        <p:spPr bwMode="auto">
          <a:xfrm>
            <a:off x="3471863" y="7192963"/>
            <a:ext cx="3216275" cy="328612"/>
          </a:xfrm>
          <a:prstGeom prst="rect">
            <a:avLst/>
          </a:prstGeom>
          <a:noFill/>
          <a:ln w="9525">
            <a:noFill/>
            <a:miter lim="800000"/>
            <a:headEnd/>
            <a:tailEnd/>
          </a:ln>
          <a:effectLst/>
        </p:spPr>
        <p:txBody>
          <a:bodyPr vert="horz" wrap="square" lIns="101590" tIns="50795" rIns="101590" bIns="50795" numCol="1" anchor="t" anchorCtr="0" compatLnSpc="1">
            <a:prstTxWarp prst="textNoShape">
              <a:avLst/>
            </a:prstTxWarp>
          </a:bodyPr>
          <a:lstStyle>
            <a:lvl1pPr algn="ctr">
              <a:defRPr sz="1600">
                <a:ea typeface="+mn-ea"/>
              </a:defRPr>
            </a:lvl1pPr>
          </a:lstStyle>
          <a:p>
            <a:pPr>
              <a:defRPr/>
            </a:pPr>
            <a:endParaRPr lang="de-DE"/>
          </a:p>
        </p:txBody>
      </p:sp>
      <p:sp>
        <p:nvSpPr>
          <p:cNvPr id="1030" name="Rectangle 6"/>
          <p:cNvSpPr>
            <a:spLocks noGrp="1" noChangeArrowheads="1"/>
          </p:cNvSpPr>
          <p:nvPr>
            <p:ph type="sldNum" sz="quarter" idx="4"/>
          </p:nvPr>
        </p:nvSpPr>
        <p:spPr bwMode="auto">
          <a:xfrm>
            <a:off x="7281863" y="7192963"/>
            <a:ext cx="2370137" cy="328612"/>
          </a:xfrm>
          <a:prstGeom prst="rect">
            <a:avLst/>
          </a:prstGeom>
          <a:noFill/>
          <a:ln w="9525">
            <a:noFill/>
            <a:miter lim="800000"/>
            <a:headEnd/>
            <a:tailEnd/>
          </a:ln>
          <a:effectLst/>
        </p:spPr>
        <p:txBody>
          <a:bodyPr vert="horz" wrap="square" lIns="101590" tIns="50795" rIns="101590" bIns="50795" numCol="1" anchor="t" anchorCtr="0" compatLnSpc="1">
            <a:prstTxWarp prst="textNoShape">
              <a:avLst/>
            </a:prstTxWarp>
          </a:bodyPr>
          <a:lstStyle>
            <a:lvl1pPr algn="r">
              <a:defRPr sz="1600"/>
            </a:lvl1pPr>
          </a:lstStyle>
          <a:p>
            <a:fld id="{56F3018E-BB27-440A-ACB1-50EBCF8CAB98}" type="slidenum">
              <a:rPr lang="de-DE"/>
              <a:pPr/>
              <a:t>‹Nr.›</a:t>
            </a:fld>
            <a:endParaRPr lang="de-DE"/>
          </a:p>
        </p:txBody>
      </p:sp>
      <p:pic>
        <p:nvPicPr>
          <p:cNvPr id="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5400" y="533400"/>
            <a:ext cx="2057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p:txStyles>
    <p:titleStyle>
      <a:lvl1pPr algn="l" defTabSz="1016000" rtl="0" eaLnBrk="1" fontAlgn="base" hangingPunct="1">
        <a:spcBef>
          <a:spcPct val="0"/>
        </a:spcBef>
        <a:spcAft>
          <a:spcPct val="0"/>
        </a:spcAft>
        <a:defRPr sz="2800">
          <a:solidFill>
            <a:schemeClr val="tx2"/>
          </a:solidFill>
          <a:latin typeface="+mj-lt"/>
          <a:ea typeface="ＭＳ Ｐゴシック" charset="-128"/>
          <a:cs typeface="ＭＳ Ｐゴシック" charset="-128"/>
        </a:defRPr>
      </a:lvl1pPr>
      <a:lvl2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2pPr>
      <a:lvl3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3pPr>
      <a:lvl4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4pPr>
      <a:lvl5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5pPr>
      <a:lvl6pPr marL="457200" algn="l" defTabSz="1016000" rtl="0" eaLnBrk="1" fontAlgn="base" hangingPunct="1">
        <a:spcBef>
          <a:spcPct val="0"/>
        </a:spcBef>
        <a:spcAft>
          <a:spcPct val="0"/>
        </a:spcAft>
        <a:defRPr sz="2800">
          <a:solidFill>
            <a:schemeClr val="tx2"/>
          </a:solidFill>
          <a:latin typeface="Arial" charset="0"/>
        </a:defRPr>
      </a:lvl6pPr>
      <a:lvl7pPr marL="914400" algn="l" defTabSz="1016000" rtl="0" eaLnBrk="1" fontAlgn="base" hangingPunct="1">
        <a:spcBef>
          <a:spcPct val="0"/>
        </a:spcBef>
        <a:spcAft>
          <a:spcPct val="0"/>
        </a:spcAft>
        <a:defRPr sz="2800">
          <a:solidFill>
            <a:schemeClr val="tx2"/>
          </a:solidFill>
          <a:latin typeface="Arial" charset="0"/>
        </a:defRPr>
      </a:lvl7pPr>
      <a:lvl8pPr marL="1371600" algn="l" defTabSz="1016000" rtl="0" eaLnBrk="1" fontAlgn="base" hangingPunct="1">
        <a:spcBef>
          <a:spcPct val="0"/>
        </a:spcBef>
        <a:spcAft>
          <a:spcPct val="0"/>
        </a:spcAft>
        <a:defRPr sz="2800">
          <a:solidFill>
            <a:schemeClr val="tx2"/>
          </a:solidFill>
          <a:latin typeface="Arial" charset="0"/>
        </a:defRPr>
      </a:lvl8pPr>
      <a:lvl9pPr marL="1828800" algn="l" defTabSz="1016000" rtl="0" eaLnBrk="1" fontAlgn="base" hangingPunct="1">
        <a:spcBef>
          <a:spcPct val="0"/>
        </a:spcBef>
        <a:spcAft>
          <a:spcPct val="0"/>
        </a:spcAft>
        <a:defRPr sz="2800">
          <a:solidFill>
            <a:schemeClr val="tx2"/>
          </a:solidFill>
          <a:latin typeface="Arial" charset="0"/>
        </a:defRPr>
      </a:lvl9pPr>
    </p:titleStyle>
    <p:bodyStyle>
      <a:lvl1pPr marL="342900" indent="-342900" algn="l" defTabSz="1016000" rtl="0" eaLnBrk="1" fontAlgn="base" hangingPunct="1">
        <a:spcBef>
          <a:spcPct val="45000"/>
        </a:spcBef>
        <a:spcAft>
          <a:spcPct val="0"/>
        </a:spcAft>
        <a:defRPr sz="1700">
          <a:solidFill>
            <a:schemeClr val="tx1"/>
          </a:solidFill>
          <a:latin typeface="+mn-lt"/>
          <a:ea typeface="ＭＳ Ｐゴシック" charset="-128"/>
          <a:cs typeface="ＭＳ Ｐゴシック" charset="-128"/>
        </a:defRPr>
      </a:lvl1pPr>
      <a:lvl2pPr marL="539750" indent="-261938"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2pPr>
      <a:lvl3pPr marL="811213" indent="-268288"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3pPr>
      <a:lvl4pPr marL="1077913" indent="-26035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4pPr>
      <a:lvl5pPr marL="13541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5pPr>
      <a:lvl6pPr marL="18113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6pPr>
      <a:lvl7pPr marL="22685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7pPr>
      <a:lvl8pPr marL="27257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8pPr>
      <a:lvl9pPr marL="31829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8513" y="1249363"/>
            <a:ext cx="68024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0" rIns="101590" bIns="0" numCol="1" anchor="t"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798513" y="2749550"/>
            <a:ext cx="88360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50795" rIns="101590" bIns="50795"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9" name="Rectangle 5"/>
          <p:cNvSpPr>
            <a:spLocks noGrp="1" noChangeArrowheads="1"/>
          </p:cNvSpPr>
          <p:nvPr>
            <p:ph type="ftr" sz="quarter" idx="3"/>
          </p:nvPr>
        </p:nvSpPr>
        <p:spPr bwMode="auto">
          <a:xfrm>
            <a:off x="3471863" y="7192963"/>
            <a:ext cx="3216275" cy="328612"/>
          </a:xfrm>
          <a:prstGeom prst="rect">
            <a:avLst/>
          </a:prstGeom>
          <a:noFill/>
          <a:ln w="9525">
            <a:noFill/>
            <a:miter lim="800000"/>
            <a:headEnd/>
            <a:tailEnd/>
          </a:ln>
          <a:effectLst/>
        </p:spPr>
        <p:txBody>
          <a:bodyPr vert="horz" wrap="square" lIns="101590" tIns="50795" rIns="101590" bIns="50795" numCol="1" anchor="t" anchorCtr="0" compatLnSpc="1">
            <a:prstTxWarp prst="textNoShape">
              <a:avLst/>
            </a:prstTxWarp>
          </a:bodyPr>
          <a:lstStyle>
            <a:lvl1pPr>
              <a:defRPr sz="1600">
                <a:ea typeface="+mn-ea"/>
              </a:defRPr>
            </a:lvl1pPr>
          </a:lstStyle>
          <a:p>
            <a:pPr algn="ctr">
              <a:defRPr/>
            </a:pPr>
            <a:endParaRPr lang="de-DE">
              <a:solidFill>
                <a:srgbClr val="000000"/>
              </a:solidFill>
            </a:endParaRPr>
          </a:p>
        </p:txBody>
      </p:sp>
      <p:sp>
        <p:nvSpPr>
          <p:cNvPr id="1030" name="Rectangle 6"/>
          <p:cNvSpPr>
            <a:spLocks noGrp="1" noChangeArrowheads="1"/>
          </p:cNvSpPr>
          <p:nvPr>
            <p:ph type="sldNum" sz="quarter" idx="4"/>
          </p:nvPr>
        </p:nvSpPr>
        <p:spPr bwMode="auto">
          <a:xfrm>
            <a:off x="7281863" y="7192963"/>
            <a:ext cx="2370137" cy="328612"/>
          </a:xfrm>
          <a:prstGeom prst="rect">
            <a:avLst/>
          </a:prstGeom>
          <a:noFill/>
          <a:ln w="9525">
            <a:noFill/>
            <a:miter lim="800000"/>
            <a:headEnd/>
            <a:tailEnd/>
          </a:ln>
          <a:effectLst/>
        </p:spPr>
        <p:txBody>
          <a:bodyPr vert="horz" wrap="square" lIns="101590" tIns="50795" rIns="101590" bIns="50795" numCol="1" anchor="t" anchorCtr="0" compatLnSpc="1">
            <a:prstTxWarp prst="textNoShape">
              <a:avLst/>
            </a:prstTxWarp>
          </a:bodyPr>
          <a:lstStyle>
            <a:lvl1pPr algn="r">
              <a:defRPr sz="1600"/>
            </a:lvl1pPr>
          </a:lstStyle>
          <a:p>
            <a:fld id="{0C7A660C-C8E7-4A08-A215-0763602AAA8E}" type="slidenum">
              <a:rPr lang="de-DE">
                <a:solidFill>
                  <a:srgbClr val="000000"/>
                </a:solidFill>
              </a:rPr>
              <a:pPr/>
              <a:t>‹Nr.›</a:t>
            </a:fld>
            <a:endParaRPr lang="de-DE">
              <a:solidFill>
                <a:srgbClr val="000000"/>
              </a:solidFill>
            </a:endParaRPr>
          </a:p>
        </p:txBody>
      </p:sp>
      <p:pic>
        <p:nvPicPr>
          <p:cNvPr id="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5400" y="533400"/>
            <a:ext cx="2057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40529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16000" rtl="0" eaLnBrk="1" fontAlgn="base" hangingPunct="1">
        <a:spcBef>
          <a:spcPct val="0"/>
        </a:spcBef>
        <a:spcAft>
          <a:spcPct val="0"/>
        </a:spcAft>
        <a:defRPr sz="2800">
          <a:solidFill>
            <a:schemeClr val="tx2"/>
          </a:solidFill>
          <a:latin typeface="+mj-lt"/>
          <a:ea typeface="ＭＳ Ｐゴシック" charset="-128"/>
          <a:cs typeface="ＭＳ Ｐゴシック" charset="-128"/>
        </a:defRPr>
      </a:lvl1pPr>
      <a:lvl2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2pPr>
      <a:lvl3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3pPr>
      <a:lvl4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4pPr>
      <a:lvl5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5pPr>
      <a:lvl6pPr marL="457200" algn="l" defTabSz="1016000" rtl="0" eaLnBrk="1" fontAlgn="base" hangingPunct="1">
        <a:spcBef>
          <a:spcPct val="0"/>
        </a:spcBef>
        <a:spcAft>
          <a:spcPct val="0"/>
        </a:spcAft>
        <a:defRPr sz="2800">
          <a:solidFill>
            <a:schemeClr val="tx2"/>
          </a:solidFill>
          <a:latin typeface="Arial" charset="0"/>
        </a:defRPr>
      </a:lvl6pPr>
      <a:lvl7pPr marL="914400" algn="l" defTabSz="1016000" rtl="0" eaLnBrk="1" fontAlgn="base" hangingPunct="1">
        <a:spcBef>
          <a:spcPct val="0"/>
        </a:spcBef>
        <a:spcAft>
          <a:spcPct val="0"/>
        </a:spcAft>
        <a:defRPr sz="2800">
          <a:solidFill>
            <a:schemeClr val="tx2"/>
          </a:solidFill>
          <a:latin typeface="Arial" charset="0"/>
        </a:defRPr>
      </a:lvl7pPr>
      <a:lvl8pPr marL="1371600" algn="l" defTabSz="1016000" rtl="0" eaLnBrk="1" fontAlgn="base" hangingPunct="1">
        <a:spcBef>
          <a:spcPct val="0"/>
        </a:spcBef>
        <a:spcAft>
          <a:spcPct val="0"/>
        </a:spcAft>
        <a:defRPr sz="2800">
          <a:solidFill>
            <a:schemeClr val="tx2"/>
          </a:solidFill>
          <a:latin typeface="Arial" charset="0"/>
        </a:defRPr>
      </a:lvl8pPr>
      <a:lvl9pPr marL="1828800" algn="l" defTabSz="1016000" rtl="0" eaLnBrk="1" fontAlgn="base" hangingPunct="1">
        <a:spcBef>
          <a:spcPct val="0"/>
        </a:spcBef>
        <a:spcAft>
          <a:spcPct val="0"/>
        </a:spcAft>
        <a:defRPr sz="2800">
          <a:solidFill>
            <a:schemeClr val="tx2"/>
          </a:solidFill>
          <a:latin typeface="Arial" charset="0"/>
        </a:defRPr>
      </a:lvl9pPr>
    </p:titleStyle>
    <p:bodyStyle>
      <a:lvl1pPr marL="342900" indent="-342900" algn="l" defTabSz="1016000" rtl="0" eaLnBrk="1" fontAlgn="base" hangingPunct="1">
        <a:spcBef>
          <a:spcPct val="45000"/>
        </a:spcBef>
        <a:spcAft>
          <a:spcPct val="0"/>
        </a:spcAft>
        <a:defRPr sz="1700">
          <a:solidFill>
            <a:schemeClr val="tx1"/>
          </a:solidFill>
          <a:latin typeface="+mn-lt"/>
          <a:ea typeface="ＭＳ Ｐゴシック" charset="-128"/>
          <a:cs typeface="ＭＳ Ｐゴシック" charset="-128"/>
        </a:defRPr>
      </a:lvl1pPr>
      <a:lvl2pPr marL="631825" indent="-354013" algn="l" defTabSz="1016000" rtl="0" eaLnBrk="1" fontAlgn="base" hangingPunct="1">
        <a:spcBef>
          <a:spcPct val="45000"/>
        </a:spcBef>
        <a:spcAft>
          <a:spcPct val="0"/>
        </a:spcAft>
        <a:buClr>
          <a:schemeClr val="tx2"/>
        </a:buClr>
        <a:buBlip>
          <a:blip r:embed="rId14"/>
        </a:buBlip>
        <a:defRPr sz="1700">
          <a:solidFill>
            <a:schemeClr val="tx1"/>
          </a:solidFill>
          <a:latin typeface="+mn-lt"/>
          <a:ea typeface="ＭＳ Ｐゴシック" charset="-128"/>
        </a:defRPr>
      </a:lvl2pPr>
      <a:lvl3pPr marL="990600" indent="-357188" algn="l" defTabSz="1016000" rtl="0" eaLnBrk="1" fontAlgn="base" hangingPunct="1">
        <a:spcBef>
          <a:spcPct val="45000"/>
        </a:spcBef>
        <a:spcAft>
          <a:spcPct val="0"/>
        </a:spcAft>
        <a:buClr>
          <a:schemeClr val="tx2"/>
        </a:buClr>
        <a:buBlip>
          <a:blip r:embed="rId15"/>
        </a:buBlip>
        <a:defRPr sz="1700">
          <a:solidFill>
            <a:schemeClr val="tx1"/>
          </a:solidFill>
          <a:latin typeface="+mn-lt"/>
          <a:ea typeface="ＭＳ Ｐゴシック" charset="-128"/>
        </a:defRPr>
      </a:lvl3pPr>
      <a:lvl4pPr marL="1349375" indent="-357188" algn="l" defTabSz="1016000" rtl="0" eaLnBrk="1" fontAlgn="base" hangingPunct="1">
        <a:spcBef>
          <a:spcPct val="45000"/>
        </a:spcBef>
        <a:spcAft>
          <a:spcPct val="0"/>
        </a:spcAft>
        <a:buClr>
          <a:schemeClr val="tx2"/>
        </a:buClr>
        <a:buBlip>
          <a:blip r:embed="rId16"/>
        </a:buBlip>
        <a:defRPr sz="1700">
          <a:solidFill>
            <a:schemeClr val="tx1"/>
          </a:solidFill>
          <a:latin typeface="+mn-lt"/>
          <a:ea typeface="ＭＳ Ｐゴシック" charset="-128"/>
        </a:defRPr>
      </a:lvl4pPr>
      <a:lvl5pPr marL="1709738" indent="-358775" algn="l" defTabSz="1016000" rtl="0" eaLnBrk="1" fontAlgn="base" hangingPunct="1">
        <a:spcBef>
          <a:spcPct val="45000"/>
        </a:spcBef>
        <a:spcAft>
          <a:spcPct val="0"/>
        </a:spcAft>
        <a:buClr>
          <a:schemeClr val="tx2"/>
        </a:buClr>
        <a:buBlip>
          <a:blip r:embed="rId17"/>
        </a:buBlip>
        <a:defRPr sz="1700">
          <a:solidFill>
            <a:schemeClr val="tx1"/>
          </a:solidFill>
          <a:latin typeface="+mn-lt"/>
          <a:ea typeface="ＭＳ Ｐゴシック" charset="-128"/>
        </a:defRPr>
      </a:lvl5pPr>
      <a:lvl6pPr marL="2166938" indent="-358775" algn="l" defTabSz="1016000" rtl="0" eaLnBrk="1" fontAlgn="base" hangingPunct="1">
        <a:spcBef>
          <a:spcPct val="45000"/>
        </a:spcBef>
        <a:spcAft>
          <a:spcPct val="0"/>
        </a:spcAft>
        <a:buClr>
          <a:schemeClr val="tx2"/>
        </a:buClr>
        <a:buBlip>
          <a:blip r:embed="rId17"/>
        </a:buBlip>
        <a:defRPr sz="1700">
          <a:solidFill>
            <a:schemeClr val="tx1"/>
          </a:solidFill>
          <a:latin typeface="+mn-lt"/>
          <a:ea typeface="ＭＳ Ｐゴシック" charset="-128"/>
        </a:defRPr>
      </a:lvl6pPr>
      <a:lvl7pPr marL="2624138" indent="-358775" algn="l" defTabSz="1016000" rtl="0" eaLnBrk="1" fontAlgn="base" hangingPunct="1">
        <a:spcBef>
          <a:spcPct val="45000"/>
        </a:spcBef>
        <a:spcAft>
          <a:spcPct val="0"/>
        </a:spcAft>
        <a:buClr>
          <a:schemeClr val="tx2"/>
        </a:buClr>
        <a:buBlip>
          <a:blip r:embed="rId17"/>
        </a:buBlip>
        <a:defRPr sz="1700">
          <a:solidFill>
            <a:schemeClr val="tx1"/>
          </a:solidFill>
          <a:latin typeface="+mn-lt"/>
          <a:ea typeface="ＭＳ Ｐゴシック" charset="-128"/>
        </a:defRPr>
      </a:lvl7pPr>
      <a:lvl8pPr marL="3081338" indent="-358775" algn="l" defTabSz="1016000" rtl="0" eaLnBrk="1" fontAlgn="base" hangingPunct="1">
        <a:spcBef>
          <a:spcPct val="45000"/>
        </a:spcBef>
        <a:spcAft>
          <a:spcPct val="0"/>
        </a:spcAft>
        <a:buClr>
          <a:schemeClr val="tx2"/>
        </a:buClr>
        <a:buBlip>
          <a:blip r:embed="rId17"/>
        </a:buBlip>
        <a:defRPr sz="1700">
          <a:solidFill>
            <a:schemeClr val="tx1"/>
          </a:solidFill>
          <a:latin typeface="+mn-lt"/>
          <a:ea typeface="ＭＳ Ｐゴシック" charset="-128"/>
        </a:defRPr>
      </a:lvl8pPr>
      <a:lvl9pPr marL="3538538" indent="-358775" algn="l" defTabSz="1016000" rtl="0" eaLnBrk="1" fontAlgn="base" hangingPunct="1">
        <a:spcBef>
          <a:spcPct val="45000"/>
        </a:spcBef>
        <a:spcAft>
          <a:spcPct val="0"/>
        </a:spcAft>
        <a:buClr>
          <a:schemeClr val="tx2"/>
        </a:buClr>
        <a:buBlip>
          <a:blip r:embed="rId17"/>
        </a:buBlip>
        <a:defRPr sz="17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9.tiff"/></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3.xml"/><Relationship Id="rId5" Type="http://schemas.openxmlformats.org/officeDocument/2006/relationships/image" Target="../media/image91.jpe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3.jpeg"/><Relationship Id="rId21"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slide" Target="slide5.xml"/><Relationship Id="rId17" Type="http://schemas.openxmlformats.org/officeDocument/2006/relationships/image" Target="../media/image25.png"/><Relationship Id="rId2" Type="http://schemas.openxmlformats.org/officeDocument/2006/relationships/slide" Target="slide17.xml"/><Relationship Id="rId16" Type="http://schemas.openxmlformats.org/officeDocument/2006/relationships/image" Target="../media/image24.png"/><Relationship Id="rId20" Type="http://schemas.openxmlformats.org/officeDocument/2006/relationships/image" Target="../media/image10.tiff"/><Relationship Id="rId1" Type="http://schemas.openxmlformats.org/officeDocument/2006/relationships/slideLayout" Target="../slideLayouts/slideLayout1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slide" Target="slide11.xml"/><Relationship Id="rId15" Type="http://schemas.openxmlformats.org/officeDocument/2006/relationships/image" Target="../media/image23.png"/><Relationship Id="rId10" Type="http://schemas.openxmlformats.org/officeDocument/2006/relationships/image" Target="../media/image19.png"/><Relationship Id="rId19" Type="http://schemas.openxmlformats.org/officeDocument/2006/relationships/image" Target="../media/image9.tiff"/><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jpe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slide" Target="slide23.xml"/><Relationship Id="rId16" Type="http://schemas.openxmlformats.org/officeDocument/2006/relationships/image" Target="../media/image38.jpeg"/><Relationship Id="rId20" Type="http://schemas.openxmlformats.org/officeDocument/2006/relationships/image" Target="../media/image10.tiff"/><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23" Type="http://schemas.openxmlformats.org/officeDocument/2006/relationships/image" Target="../media/image11.png"/><Relationship Id="rId10" Type="http://schemas.openxmlformats.org/officeDocument/2006/relationships/image" Target="../media/image32.png"/><Relationship Id="rId19" Type="http://schemas.openxmlformats.org/officeDocument/2006/relationships/image" Target="../media/image9.tiff"/><Relationship Id="rId4" Type="http://schemas.openxmlformats.org/officeDocument/2006/relationships/slide" Target="slide30.xml"/><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emf"/><Relationship Id="rId7" Type="http://schemas.openxmlformats.org/officeDocument/2006/relationships/image" Target="../media/image103.emf"/><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emf"/><Relationship Id="rId5" Type="http://schemas.openxmlformats.org/officeDocument/2006/relationships/image" Target="../media/image101.emf"/><Relationship Id="rId10" Type="http://schemas.openxmlformats.org/officeDocument/2006/relationships/image" Target="../media/image106.jpeg"/><Relationship Id="rId4" Type="http://schemas.openxmlformats.org/officeDocument/2006/relationships/image" Target="../media/image100.emf"/><Relationship Id="rId9" Type="http://schemas.openxmlformats.org/officeDocument/2006/relationships/image" Target="../media/image10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000">
                <a:solidFill>
                  <a:schemeClr val="tx1"/>
                </a:solidFill>
                <a:latin typeface="Arial" charset="0"/>
                <a:ea typeface="ＭＳ Ｐゴシック" charset="-128"/>
              </a:defRPr>
            </a:lvl1pPr>
            <a:lvl2pPr marL="37931725" indent="-37474525" defTabSz="1016000"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fld id="{B9AAED24-A851-4D56-95F8-FEC0D5A44C12}" type="datetime3">
              <a:rPr lang="de-DE" sz="2200"/>
              <a:pPr eaLnBrk="1" hangingPunct="1"/>
              <a:t>16/10/20</a:t>
            </a:fld>
            <a:endParaRPr lang="de-DE" sz="2200"/>
          </a:p>
        </p:txBody>
      </p:sp>
      <p:sp>
        <p:nvSpPr>
          <p:cNvPr id="14339" name="Rectangle 6"/>
          <p:cNvSpPr>
            <a:spLocks noGrp="1" noChangeArrowheads="1"/>
          </p:cNvSpPr>
          <p:nvPr>
            <p:ph type="ctrTitle"/>
          </p:nvPr>
        </p:nvSpPr>
        <p:spPr>
          <a:xfrm>
            <a:off x="787400" y="1827213"/>
            <a:ext cx="5236027" cy="677108"/>
          </a:xfrm>
          <a:solidFill>
            <a:schemeClr val="accent1">
              <a:alpha val="18823"/>
            </a:schemeClr>
          </a:solidFill>
        </p:spPr>
        <p:txBody>
          <a:bodyPr/>
          <a:lstStyle/>
          <a:p>
            <a:pPr eaLnBrk="1" hangingPunct="1"/>
            <a:r>
              <a:rPr lang="de-DE" dirty="0"/>
              <a:t>Produktpräsentation</a:t>
            </a:r>
          </a:p>
        </p:txBody>
      </p:sp>
      <p:sp>
        <p:nvSpPr>
          <p:cNvPr id="14340" name="Rectangle 7"/>
          <p:cNvSpPr>
            <a:spLocks noGrp="1" noChangeArrowheads="1"/>
          </p:cNvSpPr>
          <p:nvPr>
            <p:ph type="subTitle" idx="1"/>
          </p:nvPr>
        </p:nvSpPr>
        <p:spPr>
          <a:xfrm>
            <a:off x="787400" y="2462213"/>
            <a:ext cx="4136367" cy="786163"/>
          </a:xfrm>
          <a:solidFill>
            <a:schemeClr val="accent1">
              <a:alpha val="18823"/>
            </a:schemeClr>
          </a:solidFill>
        </p:spPr>
        <p:txBody>
          <a:bodyPr/>
          <a:lstStyle/>
          <a:p>
            <a:pPr marL="0" indent="0" eaLnBrk="1" hangingPunct="1"/>
            <a:r>
              <a:rPr lang="de-DE" dirty="0"/>
              <a:t>UTAX 256i/306i</a:t>
            </a:r>
          </a:p>
        </p:txBody>
      </p:sp>
      <p:sp>
        <p:nvSpPr>
          <p:cNvPr id="5" name="Rectangle 7"/>
          <p:cNvSpPr txBox="1">
            <a:spLocks noChangeArrowheads="1"/>
          </p:cNvSpPr>
          <p:nvPr/>
        </p:nvSpPr>
        <p:spPr bwMode="auto">
          <a:xfrm>
            <a:off x="759520" y="3233142"/>
            <a:ext cx="4658753" cy="786163"/>
          </a:xfrm>
          <a:prstGeom prst="rect">
            <a:avLst/>
          </a:prstGeom>
          <a:solidFill>
            <a:schemeClr val="accent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54000" tIns="108000" rIns="126000" bIns="0" numCol="1" anchor="t" anchorCtr="0" compatLnSpc="1">
            <a:prstTxWarp prst="textNoShape">
              <a:avLst/>
            </a:prstTxWarp>
            <a:spAutoFit/>
          </a:bodyPr>
          <a:lstStyle>
            <a:lvl1pPr marL="342900" indent="-342900" algn="l" defTabSz="1016000" rtl="0" eaLnBrk="1" fontAlgn="base" hangingPunct="1">
              <a:spcBef>
                <a:spcPct val="0"/>
              </a:spcBef>
              <a:spcAft>
                <a:spcPct val="0"/>
              </a:spcAft>
              <a:defRPr sz="4400">
                <a:solidFill>
                  <a:srgbClr val="FFFFFF"/>
                </a:solidFill>
                <a:latin typeface="+mn-lt"/>
                <a:ea typeface="ＭＳ Ｐゴシック" charset="-128"/>
                <a:cs typeface="ＭＳ Ｐゴシック" charset="-128"/>
              </a:defRPr>
            </a:lvl1pPr>
            <a:lvl2pPr marL="539750" indent="-261938"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2pPr>
            <a:lvl3pPr marL="811213" indent="-268288"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3pPr>
            <a:lvl4pPr marL="1077913" indent="-26035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4pPr>
            <a:lvl5pPr marL="13541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5pPr>
            <a:lvl6pPr marL="18113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6pPr>
            <a:lvl7pPr marL="22685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7pPr>
            <a:lvl8pPr marL="27257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8pPr>
            <a:lvl9pPr marL="3182938" indent="-266700" algn="l" defTabSz="1016000" rtl="0" eaLnBrk="1" fontAlgn="base" hangingPunct="1">
              <a:spcBef>
                <a:spcPct val="45000"/>
              </a:spcBef>
              <a:spcAft>
                <a:spcPct val="0"/>
              </a:spcAft>
              <a:buClr>
                <a:schemeClr val="tx2"/>
              </a:buClr>
              <a:buChar char="•"/>
              <a:defRPr sz="1700">
                <a:solidFill>
                  <a:schemeClr val="tx1"/>
                </a:solidFill>
                <a:latin typeface="+mn-lt"/>
                <a:ea typeface="ＭＳ Ｐゴシック" charset="-128"/>
              </a:defRPr>
            </a:lvl9pPr>
          </a:lstStyle>
          <a:p>
            <a:pPr marL="0" indent="0"/>
            <a:r>
              <a:rPr lang="de-DE" dirty="0"/>
              <a:t>UTAX 206ci/256ci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Positionierung</a:t>
            </a:r>
          </a:p>
        </p:txBody>
      </p:sp>
      <p:sp>
        <p:nvSpPr>
          <p:cNvPr id="17411" name="Rectangle 6"/>
          <p:cNvSpPr>
            <a:spLocks noGrp="1" noChangeArrowheads="1"/>
          </p:cNvSpPr>
          <p:nvPr>
            <p:ph type="body" idx="1"/>
          </p:nvPr>
        </p:nvSpPr>
        <p:spPr/>
        <p:txBody>
          <a:bodyPr/>
          <a:lstStyle/>
          <a:p>
            <a:pPr lvl="1"/>
            <a:r>
              <a:rPr lang="de-DE" dirty="0"/>
              <a:t>Kompakte DIN-A3-MFP, die die Anforderungen am Arbeitsplatz (Sekretariat, Empfang, Praxen) sowie von kleinen bis mittleren Teams und gehobenen Home Office Arbeitsplätzen optimal erfüllen, da sie zusätzlich zum Drucken und Kopieren die gesamte Kommunikation abwickeln können (z. B. per Scan to E-Mail oder Fax*), und dabei mit 25/30 (s/w-Systeme) bzw. 20/25 (Farbsysteme) DIN-A4-Seiten pro Minute sehr produktiv sind.</a:t>
            </a:r>
          </a:p>
          <a:p>
            <a:pPr lvl="1"/>
            <a:r>
              <a:rPr lang="de-DE" dirty="0"/>
              <a:t>Besonders geeignet für</a:t>
            </a:r>
          </a:p>
          <a:p>
            <a:pPr lvl="2">
              <a:spcBef>
                <a:spcPts val="0"/>
              </a:spcBef>
            </a:pPr>
            <a:r>
              <a:rPr lang="de-DE" dirty="0"/>
              <a:t>Start-</a:t>
            </a:r>
            <a:r>
              <a:rPr lang="de-DE" dirty="0" err="1"/>
              <a:t>up</a:t>
            </a:r>
            <a:r>
              <a:rPr lang="de-DE" dirty="0"/>
              <a:t> Unternehmen (geringer Investitionsaufwand)</a:t>
            </a:r>
          </a:p>
          <a:p>
            <a:pPr lvl="2">
              <a:spcBef>
                <a:spcPts val="0"/>
              </a:spcBef>
            </a:pPr>
            <a:r>
              <a:rPr lang="de-DE" dirty="0"/>
              <a:t>Druckerkunden, die den Mehrwert (Kopieren, Senden) eines MFP nutzen möchten</a:t>
            </a:r>
          </a:p>
          <a:p>
            <a:pPr lvl="2">
              <a:spcBef>
                <a:spcPts val="0"/>
              </a:spcBef>
            </a:pPr>
            <a:r>
              <a:rPr lang="de-DE" dirty="0"/>
              <a:t>Kunden, die Toner und ggf. andere Komponenten selbst tauschen möchten</a:t>
            </a:r>
          </a:p>
          <a:p>
            <a:pPr lvl="2">
              <a:spcBef>
                <a:spcPts val="0"/>
              </a:spcBef>
            </a:pPr>
            <a:r>
              <a:rPr lang="de-DE" dirty="0"/>
              <a:t>Kunden mit niedrigem Druckvolumen </a:t>
            </a:r>
          </a:p>
          <a:p>
            <a:pPr lvl="2">
              <a:spcBef>
                <a:spcPts val="0"/>
              </a:spcBef>
            </a:pPr>
            <a:r>
              <a:rPr lang="de-DE" dirty="0"/>
              <a:t>den direkten Arbeitsplatzdruck (sehr geräuscharm im Betrieb!)</a:t>
            </a:r>
          </a:p>
          <a:p>
            <a:pPr lvl="2">
              <a:spcBef>
                <a:spcPts val="0"/>
              </a:spcBef>
            </a:pPr>
            <a:r>
              <a:rPr lang="de-DE" dirty="0"/>
              <a:t>typisches IT-Systemhaus-Klientel</a:t>
            </a:r>
          </a:p>
        </p:txBody>
      </p:sp>
      <p:sp>
        <p:nvSpPr>
          <p:cNvPr id="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10</a:t>
            </a:fld>
            <a:endParaRPr lang="en-GB" sz="1000" dirty="0">
              <a:solidFill>
                <a:srgbClr val="B2B2B2"/>
              </a:solidFill>
            </a:endParaRPr>
          </a:p>
        </p:txBody>
      </p:sp>
      <p:sp>
        <p:nvSpPr>
          <p:cNvPr id="5" name="Text Box 9"/>
          <p:cNvSpPr txBox="1">
            <a:spLocks noChangeArrowheads="1"/>
          </p:cNvSpPr>
          <p:nvPr/>
        </p:nvSpPr>
        <p:spPr bwMode="auto">
          <a:xfrm>
            <a:off x="9040440" y="7049565"/>
            <a:ext cx="531680" cy="17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*optional</a:t>
            </a:r>
          </a:p>
        </p:txBody>
      </p:sp>
    </p:spTree>
    <p:extLst>
      <p:ext uri="{BB962C8B-B14F-4D97-AF65-F5344CB8AC3E}">
        <p14:creationId xmlns:p14="http://schemas.microsoft.com/office/powerpoint/2010/main" val="399510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Einfache Bedienung</a:t>
            </a:r>
          </a:p>
        </p:txBody>
      </p:sp>
      <p:sp>
        <p:nvSpPr>
          <p:cNvPr id="17411" name="Rectangle 6"/>
          <p:cNvSpPr>
            <a:spLocks noGrp="1" noChangeArrowheads="1"/>
          </p:cNvSpPr>
          <p:nvPr>
            <p:ph type="body" idx="1"/>
          </p:nvPr>
        </p:nvSpPr>
        <p:spPr/>
        <p:txBody>
          <a:bodyPr/>
          <a:lstStyle/>
          <a:p>
            <a:pPr lvl="1"/>
            <a:r>
              <a:rPr lang="de-DE" dirty="0"/>
              <a:t>Intuitive Bedienerführung über farbiges Touch-Panel</a:t>
            </a:r>
          </a:p>
          <a:p>
            <a:pPr lvl="1"/>
            <a:r>
              <a:rPr lang="de-DE" dirty="0"/>
              <a:t>Dank HyPAS-Schnittstelle können mittels PanelPlus die Bedienung individualisiert und z. B. komplexe Scan-Workflows für den einfachen Wiederaufruf programmiert werden</a:t>
            </a:r>
          </a:p>
          <a:p>
            <a:pPr lvl="2"/>
            <a:r>
              <a:rPr lang="de-DE" dirty="0"/>
              <a:t>Separate Tasten für Kopieren/Senden/Fax</a:t>
            </a:r>
          </a:p>
          <a:p>
            <a:pPr lvl="2"/>
            <a:r>
              <a:rPr lang="de-DE" dirty="0"/>
              <a:t>Separate Taste „Dokumentenbox“ </a:t>
            </a:r>
          </a:p>
          <a:p>
            <a:pPr marL="633412" lvl="2" indent="0">
              <a:spcBef>
                <a:spcPts val="0"/>
              </a:spcBef>
              <a:buNone/>
            </a:pPr>
            <a:r>
              <a:rPr lang="de-DE" dirty="0"/>
              <a:t>      (u. a. für den Zugang zum USB-</a:t>
            </a:r>
          </a:p>
          <a:p>
            <a:pPr marL="633412" lvl="2" indent="0">
              <a:spcBef>
                <a:spcPts val="0"/>
              </a:spcBef>
              <a:buNone/>
            </a:pPr>
            <a:r>
              <a:rPr lang="de-DE" dirty="0"/>
              <a:t>      Speicher)</a:t>
            </a:r>
          </a:p>
          <a:p>
            <a:pPr lvl="2"/>
            <a:r>
              <a:rPr lang="de-DE" dirty="0"/>
              <a:t>Status LEDs zeigen den </a:t>
            </a:r>
          </a:p>
          <a:p>
            <a:pPr marL="633412" lvl="2" indent="0">
              <a:spcBef>
                <a:spcPts val="0"/>
              </a:spcBef>
              <a:buNone/>
            </a:pPr>
            <a:r>
              <a:rPr lang="de-DE" dirty="0"/>
              <a:t>      Maschinenzustand an</a:t>
            </a:r>
          </a:p>
          <a:p>
            <a:pPr lvl="2">
              <a:spcBef>
                <a:spcPts val="980"/>
              </a:spcBef>
            </a:pPr>
            <a:r>
              <a:rPr lang="de-DE" dirty="0"/>
              <a:t>Unterbrechungstaste für </a:t>
            </a:r>
          </a:p>
          <a:p>
            <a:pPr marL="633412" lvl="2" indent="0">
              <a:spcBef>
                <a:spcPts val="0"/>
              </a:spcBef>
              <a:buNone/>
            </a:pPr>
            <a:r>
              <a:rPr lang="de-DE" dirty="0"/>
              <a:t>      </a:t>
            </a:r>
            <a:r>
              <a:rPr lang="de-DE" dirty="0" err="1"/>
              <a:t>Zwischendurchkopie</a:t>
            </a:r>
            <a:endParaRPr lang="de-DE" dirty="0"/>
          </a:p>
          <a:p>
            <a:pPr lvl="2"/>
            <a:r>
              <a:rPr lang="de-DE" dirty="0"/>
              <a:t>Favoriten (20 Programme)</a:t>
            </a:r>
          </a:p>
          <a:p>
            <a:pPr lvl="2"/>
            <a:r>
              <a:rPr lang="de-DE" dirty="0"/>
              <a:t>Applikationen (HyPAS-Anwendungen)</a:t>
            </a:r>
          </a:p>
        </p:txBody>
      </p:sp>
      <p:grpSp>
        <p:nvGrpSpPr>
          <p:cNvPr id="4" name="Gruppieren 18"/>
          <p:cNvGrpSpPr>
            <a:grpSpLocks/>
          </p:cNvGrpSpPr>
          <p:nvPr/>
        </p:nvGrpSpPr>
        <p:grpSpPr bwMode="auto">
          <a:xfrm>
            <a:off x="4855542" y="4373151"/>
            <a:ext cx="5076825" cy="2913063"/>
            <a:chOff x="3562680" y="3325091"/>
            <a:chExt cx="5076495" cy="2913784"/>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t="10742" b="8527"/>
            <a:stretch>
              <a:fillRect/>
            </a:stretch>
          </p:blipFill>
          <p:spPr bwMode="auto">
            <a:xfrm>
              <a:off x="4541240" y="3325091"/>
              <a:ext cx="4097935" cy="24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36"/>
            <p:cNvSpPr txBox="1">
              <a:spLocks noChangeArrowheads="1"/>
            </p:cNvSpPr>
            <p:nvPr/>
          </p:nvSpPr>
          <p:spPr bwMode="auto">
            <a:xfrm>
              <a:off x="3562680" y="3939158"/>
              <a:ext cx="949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sz="1000"/>
                <a:t>Favoriten/</a:t>
              </a:r>
            </a:p>
            <a:p>
              <a:pPr eaLnBrk="1" hangingPunct="1"/>
              <a:r>
                <a:rPr lang="de-DE" sz="1000"/>
                <a:t>Applikationen</a:t>
              </a:r>
            </a:p>
          </p:txBody>
        </p:sp>
        <p:cxnSp>
          <p:nvCxnSpPr>
            <p:cNvPr id="7" name="Gerade Verbindung mit Pfeil 37"/>
            <p:cNvCxnSpPr>
              <a:cxnSpLocks noChangeShapeType="1"/>
            </p:cNvCxnSpPr>
            <p:nvPr/>
          </p:nvCxnSpPr>
          <p:spPr bwMode="auto">
            <a:xfrm>
              <a:off x="4299199" y="4062983"/>
              <a:ext cx="719076" cy="1587"/>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sp>
          <p:nvSpPr>
            <p:cNvPr id="8" name="Text Box 22"/>
            <p:cNvSpPr txBox="1">
              <a:spLocks noChangeArrowheads="1"/>
            </p:cNvSpPr>
            <p:nvPr/>
          </p:nvSpPr>
          <p:spPr bwMode="auto">
            <a:xfrm>
              <a:off x="6954424" y="6062662"/>
              <a:ext cx="977691"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sz="1000"/>
                <a:t>Warnung LEDs</a:t>
              </a:r>
            </a:p>
          </p:txBody>
        </p:sp>
        <p:sp>
          <p:nvSpPr>
            <p:cNvPr id="9" name="Textfeld 27"/>
            <p:cNvSpPr txBox="1">
              <a:spLocks noChangeArrowheads="1"/>
            </p:cNvSpPr>
            <p:nvPr/>
          </p:nvSpPr>
          <p:spPr bwMode="auto">
            <a:xfrm>
              <a:off x="4637849" y="5249693"/>
              <a:ext cx="1299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sz="1000">
                  <a:solidFill>
                    <a:schemeClr val="bg1"/>
                  </a:solidFill>
                </a:rPr>
                <a:t>Job Separator LED</a:t>
              </a:r>
            </a:p>
          </p:txBody>
        </p:sp>
        <p:sp>
          <p:nvSpPr>
            <p:cNvPr id="10" name="Rechteck 28"/>
            <p:cNvSpPr>
              <a:spLocks noChangeArrowheads="1"/>
            </p:cNvSpPr>
            <p:nvPr/>
          </p:nvSpPr>
          <p:spPr bwMode="auto">
            <a:xfrm>
              <a:off x="6773078" y="3482080"/>
              <a:ext cx="134038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000"/>
                <a:t>Zwischendurchkopie</a:t>
              </a:r>
            </a:p>
          </p:txBody>
        </p:sp>
        <p:cxnSp>
          <p:nvCxnSpPr>
            <p:cNvPr id="11" name="Gerade Verbindung mit Pfeil 30"/>
            <p:cNvCxnSpPr>
              <a:cxnSpLocks noChangeShapeType="1"/>
            </p:cNvCxnSpPr>
            <p:nvPr/>
          </p:nvCxnSpPr>
          <p:spPr bwMode="auto">
            <a:xfrm rot="5400000">
              <a:off x="7173084" y="3853853"/>
              <a:ext cx="339725" cy="8830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12" name="Gerade Verbindung mit Pfeil 31"/>
            <p:cNvCxnSpPr>
              <a:cxnSpLocks noChangeShapeType="1"/>
            </p:cNvCxnSpPr>
            <p:nvPr/>
          </p:nvCxnSpPr>
          <p:spPr bwMode="auto">
            <a:xfrm flipV="1">
              <a:off x="4916384" y="4880133"/>
              <a:ext cx="101891" cy="362310"/>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13" name="Gerade Verbindung mit Pfeil 33"/>
            <p:cNvCxnSpPr>
              <a:cxnSpLocks noChangeShapeType="1"/>
            </p:cNvCxnSpPr>
            <p:nvPr/>
          </p:nvCxnSpPr>
          <p:spPr bwMode="auto">
            <a:xfrm flipH="1" flipV="1">
              <a:off x="7342947" y="5557028"/>
              <a:ext cx="100323" cy="402447"/>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grpSp>
      <p:sp>
        <p:nvSpPr>
          <p:cNvPr id="15"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11</a:t>
            </a:fld>
            <a:endParaRPr lang="en-GB" sz="1000" dirty="0">
              <a:solidFill>
                <a:srgbClr val="B2B2B2"/>
              </a:solidFill>
            </a:endParaRPr>
          </a:p>
        </p:txBody>
      </p:sp>
    </p:spTree>
    <p:extLst>
      <p:ext uri="{BB962C8B-B14F-4D97-AF65-F5344CB8AC3E}">
        <p14:creationId xmlns:p14="http://schemas.microsoft.com/office/powerpoint/2010/main" val="399510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Einfache Bedienung - Individualisierung</a:t>
            </a:r>
          </a:p>
        </p:txBody>
      </p:sp>
      <p:sp>
        <p:nvSpPr>
          <p:cNvPr id="17411" name="Rectangle 6"/>
          <p:cNvSpPr>
            <a:spLocks noGrp="1" noChangeArrowheads="1"/>
          </p:cNvSpPr>
          <p:nvPr>
            <p:ph type="body" idx="1"/>
          </p:nvPr>
        </p:nvSpPr>
        <p:spPr/>
        <p:txBody>
          <a:bodyPr/>
          <a:lstStyle/>
          <a:p>
            <a:pPr lvl="1"/>
            <a:r>
              <a:rPr lang="de-DE" dirty="0"/>
              <a:t>Über den individuellen Benutzer-Login kann das Display entsprechend persönlichen Wünschen im Hinblick auf die folgenden Funktionen konfiguriert werden:</a:t>
            </a:r>
          </a:p>
        </p:txBody>
      </p:sp>
      <p:grpSp>
        <p:nvGrpSpPr>
          <p:cNvPr id="14" name="Gruppieren 14"/>
          <p:cNvGrpSpPr>
            <a:grpSpLocks/>
          </p:cNvGrpSpPr>
          <p:nvPr/>
        </p:nvGrpSpPr>
        <p:grpSpPr bwMode="auto">
          <a:xfrm>
            <a:off x="2407339" y="3972408"/>
            <a:ext cx="5411788" cy="1912937"/>
            <a:chOff x="1350963" y="3170238"/>
            <a:chExt cx="6776362" cy="2355850"/>
          </a:xfrm>
        </p:grpSpPr>
        <p:sp>
          <p:nvSpPr>
            <p:cNvPr id="15" name="AutoShape 17"/>
            <p:cNvSpPr>
              <a:spLocks noChangeArrowheads="1"/>
            </p:cNvSpPr>
            <p:nvPr/>
          </p:nvSpPr>
          <p:spPr bwMode="auto">
            <a:xfrm>
              <a:off x="2636838" y="3170238"/>
              <a:ext cx="5483225" cy="2355850"/>
            </a:xfrm>
            <a:prstGeom prst="roundRect">
              <a:avLst>
                <a:gd name="adj" fmla="val 9856"/>
              </a:avLst>
            </a:prstGeom>
            <a:solidFill>
              <a:schemeClr val="bg1"/>
            </a:solidFill>
            <a:ln w="57150">
              <a:solidFill>
                <a:srgbClr val="FF9900"/>
              </a:solidFill>
              <a:round/>
              <a:headEnd/>
              <a:tailEnd/>
            </a:ln>
            <a:effectLst>
              <a:outerShdw dist="35921" dir="2700000" algn="ctr" rotWithShape="0">
                <a:srgbClr val="808080"/>
              </a:outerShdw>
            </a:effectLst>
          </p:spPr>
          <p:txBody>
            <a:bodyPr wrap="none" anchor="ctr"/>
            <a:lstStyle/>
            <a:p>
              <a:endParaRPr lang="ja-JP" altLang="en-US">
                <a:latin typeface="Arial Unicode MS" pitchFamily="34" charset="-128"/>
                <a:ea typeface="Arial Unicode MS" pitchFamily="34" charset="-128"/>
                <a:cs typeface="Arial Unicode MS" pitchFamily="34" charset="-128"/>
              </a:endParaRPr>
            </a:p>
          </p:txBody>
        </p:sp>
        <p:sp>
          <p:nvSpPr>
            <p:cNvPr id="16" name="Text Box 18"/>
            <p:cNvSpPr txBox="1">
              <a:spLocks noChangeArrowheads="1"/>
            </p:cNvSpPr>
            <p:nvPr/>
          </p:nvSpPr>
          <p:spPr bwMode="auto">
            <a:xfrm>
              <a:off x="5284791" y="3309047"/>
              <a:ext cx="2842534" cy="159142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buFont typeface="Wingdings" pitchFamily="2" charset="2"/>
                <a:buNone/>
                <a:defRPr/>
              </a:pPr>
              <a:r>
                <a:rPr lang="en-US" altLang="ja-JP" sz="1400" b="1" dirty="0">
                  <a:latin typeface="+mj-lt"/>
                  <a:ea typeface="Arial Unicode MS" pitchFamily="50" charset="-128"/>
                  <a:cs typeface="Arial Unicode MS" pitchFamily="50" charset="-128"/>
                </a:rPr>
                <a:t>Einstellbare Funktionen:</a:t>
              </a:r>
            </a:p>
            <a:p>
              <a:pPr>
                <a:buFont typeface="Wingdings" pitchFamily="2" charset="2"/>
                <a:buNone/>
                <a:defRPr/>
              </a:pPr>
              <a:endParaRPr lang="ja-JP" altLang="en-US" sz="1400" b="1" dirty="0">
                <a:latin typeface="+mj-lt"/>
                <a:ea typeface="Arial Unicode MS" pitchFamily="50" charset="-128"/>
                <a:cs typeface="Arial Unicode MS" pitchFamily="50" charset="-128"/>
              </a:endParaRPr>
            </a:p>
            <a:p>
              <a:pPr lvl="1">
                <a:defRPr/>
              </a:pPr>
              <a:r>
                <a:rPr lang="de-DE" altLang="ja-JP" sz="1400" dirty="0">
                  <a:latin typeface="+mj-lt"/>
                  <a:ea typeface="Arial Unicode MS" pitchFamily="50" charset="-128"/>
                  <a:cs typeface="Arial Unicode MS" pitchFamily="50" charset="-128"/>
                </a:rPr>
                <a:t> - </a:t>
              </a:r>
              <a:r>
                <a:rPr lang="de-DE" altLang="ja-JP" sz="1200" dirty="0">
                  <a:latin typeface="+mj-lt"/>
                  <a:ea typeface="Arial Unicode MS" pitchFamily="50" charset="-128"/>
                  <a:cs typeface="Arial Unicode MS" pitchFamily="50" charset="-128"/>
                </a:rPr>
                <a:t>Standardsprache</a:t>
              </a:r>
              <a:endParaRPr lang="ja-JP" altLang="en-US" sz="1200" dirty="0">
                <a:latin typeface="+mj-lt"/>
                <a:ea typeface="Arial Unicode MS" pitchFamily="50" charset="-128"/>
                <a:cs typeface="Arial Unicode MS" pitchFamily="50" charset="-128"/>
              </a:endParaRPr>
            </a:p>
            <a:p>
              <a:pPr lvl="1">
                <a:defRPr/>
              </a:pPr>
              <a:r>
                <a:rPr lang="de-DE" altLang="ja-JP" sz="1200" dirty="0">
                  <a:latin typeface="+mj-lt"/>
                  <a:ea typeface="Arial Unicode MS" pitchFamily="50" charset="-128"/>
                  <a:cs typeface="Arial Unicode MS" pitchFamily="50" charset="-128"/>
                </a:rPr>
                <a:t> - Startbildschirm</a:t>
              </a:r>
              <a:endParaRPr lang="ja-JP" altLang="en-US" sz="1200" dirty="0">
                <a:latin typeface="+mj-lt"/>
                <a:ea typeface="Arial Unicode MS" pitchFamily="50" charset="-128"/>
                <a:cs typeface="Arial Unicode MS" pitchFamily="50" charset="-128"/>
              </a:endParaRPr>
            </a:p>
            <a:p>
              <a:pPr lvl="1">
                <a:defRPr/>
              </a:pPr>
              <a:r>
                <a:rPr lang="en-US" altLang="ja-JP" sz="1200" dirty="0">
                  <a:latin typeface="+mj-lt"/>
                  <a:ea typeface="Arial Unicode MS" pitchFamily="50" charset="-128"/>
                  <a:cs typeface="Arial Unicode MS" pitchFamily="50" charset="-128"/>
                </a:rPr>
                <a:t> - </a:t>
              </a:r>
              <a:r>
                <a:rPr lang="en-US" altLang="ja-JP" sz="1200" dirty="0" err="1">
                  <a:latin typeface="+mj-lt"/>
                  <a:ea typeface="Arial Unicode MS" pitchFamily="50" charset="-128"/>
                  <a:cs typeface="Arial Unicode MS" pitchFamily="50" charset="-128"/>
                </a:rPr>
                <a:t>Favoriten</a:t>
              </a:r>
              <a:r>
                <a:rPr lang="en-US" altLang="ja-JP" sz="1200" dirty="0">
                  <a:latin typeface="+mj-lt"/>
                  <a:ea typeface="Arial Unicode MS" pitchFamily="50" charset="-128"/>
                  <a:cs typeface="Arial Unicode MS" pitchFamily="50" charset="-128"/>
                </a:rPr>
                <a:t>/</a:t>
              </a:r>
              <a:r>
                <a:rPr lang="en-US" altLang="ja-JP" sz="1200" dirty="0" err="1">
                  <a:latin typeface="+mj-lt"/>
                  <a:ea typeface="Arial Unicode MS" pitchFamily="50" charset="-128"/>
                  <a:cs typeface="Arial Unicode MS" pitchFamily="50" charset="-128"/>
                </a:rPr>
                <a:t>Programme</a:t>
              </a:r>
              <a:endParaRPr lang="ja-JP" altLang="en-US" sz="1200" dirty="0">
                <a:latin typeface="+mj-lt"/>
                <a:ea typeface="Arial Unicode MS" pitchFamily="50" charset="-128"/>
                <a:cs typeface="Arial Unicode MS" pitchFamily="50" charset="-128"/>
              </a:endParaRPr>
            </a:p>
            <a:p>
              <a:pPr lvl="1">
                <a:defRPr/>
              </a:pPr>
              <a:r>
                <a:rPr lang="en-US" altLang="ja-JP" sz="1200" dirty="0">
                  <a:latin typeface="+mj-lt"/>
                  <a:ea typeface="Arial Unicode MS" pitchFamily="50" charset="-128"/>
                  <a:cs typeface="Arial Unicode MS" pitchFamily="50" charset="-128"/>
                </a:rPr>
                <a:t> - </a:t>
              </a:r>
              <a:r>
                <a:rPr lang="en-US" altLang="ja-JP" sz="1200" dirty="0" err="1">
                  <a:latin typeface="+mj-lt"/>
                  <a:ea typeface="Arial Unicode MS" pitchFamily="50" charset="-128"/>
                  <a:cs typeface="Arial Unicode MS" pitchFamily="50" charset="-128"/>
                </a:rPr>
                <a:t>Schnellwahl</a:t>
              </a:r>
              <a:endParaRPr lang="ja-JP" altLang="en-US" sz="1200" dirty="0">
                <a:latin typeface="+mj-lt"/>
                <a:ea typeface="Arial Unicode MS" pitchFamily="50" charset="-128"/>
                <a:cs typeface="Arial Unicode MS" pitchFamily="50" charset="-128"/>
              </a:endParaRPr>
            </a:p>
          </p:txBody>
        </p:sp>
        <p:pic>
          <p:nvPicPr>
            <p:cNvPr id="17" name="Picture 16" descr="Fig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963" y="3382963"/>
              <a:ext cx="6000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813175"/>
              <a:ext cx="27336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12</a:t>
            </a:fld>
            <a:endParaRPr lang="en-GB" sz="1000" dirty="0">
              <a:solidFill>
                <a:srgbClr val="B2B2B2"/>
              </a:solidFill>
            </a:endParaRPr>
          </a:p>
        </p:txBody>
      </p:sp>
    </p:spTree>
    <p:extLst>
      <p:ext uri="{BB962C8B-B14F-4D97-AF65-F5344CB8AC3E}">
        <p14:creationId xmlns:p14="http://schemas.microsoft.com/office/powerpoint/2010/main" val="333259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Einfache Bedienung - Individualisierung</a:t>
            </a:r>
          </a:p>
        </p:txBody>
      </p:sp>
      <p:sp>
        <p:nvSpPr>
          <p:cNvPr id="17411" name="Rectangle 6"/>
          <p:cNvSpPr>
            <a:spLocks noGrp="1" noChangeArrowheads="1"/>
          </p:cNvSpPr>
          <p:nvPr>
            <p:ph type="body" idx="1"/>
          </p:nvPr>
        </p:nvSpPr>
        <p:spPr/>
        <p:txBody>
          <a:bodyPr/>
          <a:lstStyle/>
          <a:p>
            <a:pPr lvl="1"/>
            <a:r>
              <a:rPr lang="de-DE" dirty="0"/>
              <a:t>Mittels HyPAS-Schnittstelle* und der HyPAS-Anwendung PanelPlus ist die Individualisierung der Bedienoberfläche möglich. So können z. B. umfangreiche Scan-Workflows abgelegt und auf einfachen Tastendruck jederzeit wieder abgerufen werden.</a:t>
            </a:r>
          </a:p>
          <a:p>
            <a:pPr lvl="1"/>
            <a:r>
              <a:rPr lang="de-DE" dirty="0"/>
              <a:t>Zusätzlich besteht die Möglichkeit, optionale Softwarelösungen wie Scan2OCR </a:t>
            </a:r>
            <a:r>
              <a:rPr lang="de-DE" dirty="0" err="1"/>
              <a:t>powered</a:t>
            </a:r>
            <a:r>
              <a:rPr lang="de-DE" dirty="0"/>
              <a:t> </a:t>
            </a:r>
            <a:r>
              <a:rPr lang="de-DE" dirty="0" err="1"/>
              <a:t>by</a:t>
            </a:r>
            <a:r>
              <a:rPr lang="de-DE" dirty="0"/>
              <a:t>               zu integrieren, um </a:t>
            </a:r>
            <a:r>
              <a:rPr lang="de-DE" dirty="0" err="1"/>
              <a:t>textdurchsuchbare</a:t>
            </a:r>
            <a:r>
              <a:rPr lang="de-DE" dirty="0"/>
              <a:t> Dokumente zu erstellen und somit lästiges Abtippen oder manuelle Dokumentensuche nach bestimmten Kriterien zu vermeiden.</a:t>
            </a:r>
          </a:p>
        </p:txBody>
      </p:sp>
      <p:pic>
        <p:nvPicPr>
          <p:cNvPr id="9" name="Picture 2" descr="C:\Dokumente und Einstellungen\sbuetterling\Desktop\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744" y="4241254"/>
            <a:ext cx="720080" cy="20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7712521" y="7090965"/>
            <a:ext cx="18319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*optionale CF-Karte erforderlich</a:t>
            </a:r>
          </a:p>
        </p:txBody>
      </p:sp>
      <p:sp>
        <p:nvSpPr>
          <p:cNvPr id="11" name="Textfeld 11"/>
          <p:cNvSpPr txBox="1">
            <a:spLocks noChangeArrowheads="1"/>
          </p:cNvSpPr>
          <p:nvPr/>
        </p:nvSpPr>
        <p:spPr bwMode="auto">
          <a:xfrm>
            <a:off x="5711494" y="5197313"/>
            <a:ext cx="26733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sz="1400" b="1" dirty="0"/>
              <a:t>OCR (lesen und konvertieren)</a:t>
            </a:r>
          </a:p>
        </p:txBody>
      </p:sp>
      <p:sp>
        <p:nvSpPr>
          <p:cNvPr id="12" name="Textfeld 12"/>
          <p:cNvSpPr txBox="1">
            <a:spLocks noChangeArrowheads="1"/>
          </p:cNvSpPr>
          <p:nvPr/>
        </p:nvSpPr>
        <p:spPr bwMode="auto">
          <a:xfrm>
            <a:off x="2694310" y="5197313"/>
            <a:ext cx="20256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sz="1400" b="1" dirty="0"/>
              <a:t>Dokumente scannen</a:t>
            </a:r>
          </a:p>
        </p:txBody>
      </p:sp>
      <p:pic>
        <p:nvPicPr>
          <p:cNvPr id="13" name="Picture 8" descr="D:\Produkte\aQrate (MyQ)\Marketing\Pfeil_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423" y="6111652"/>
            <a:ext cx="1107511" cy="50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pieren 18"/>
          <p:cNvGrpSpPr/>
          <p:nvPr/>
        </p:nvGrpSpPr>
        <p:grpSpPr>
          <a:xfrm>
            <a:off x="6085304" y="5704258"/>
            <a:ext cx="2027003" cy="1171315"/>
            <a:chOff x="6087683" y="4452459"/>
            <a:chExt cx="2707068" cy="1580213"/>
          </a:xfrm>
        </p:grpSpPr>
        <p:pic>
          <p:nvPicPr>
            <p:cNvPr id="20" name="Picture 7" descr="D:\Produkte\Abbyy\Bilder_Scan2OCR\SCAN2OCR_D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807" y="4532756"/>
              <a:ext cx="567228" cy="53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D:\Produkte\Abbyy\Bilder_Scan2OCR\SCAN2OCR_P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806" y="5015933"/>
              <a:ext cx="582945" cy="53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D:\Produkte\Abbyy\Bilder_Scan2OCR\SCAN2OCR_X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0856" y="5495337"/>
              <a:ext cx="581517" cy="53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nhaltsplatzhalter 17" descr="C:\Users\waltjen\AppData\Local\Microsoft\Windows\Temporary Internet Files\Content.IE5\KZYJKYE2\MC900434845[1].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087683" y="4452459"/>
              <a:ext cx="1543090" cy="154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descr="D:\Produkte\aQrate (MyQ)\Marketing\Pfeil_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329" y="5506144"/>
              <a:ext cx="782260" cy="3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D:\Produkte\aQrate (MyQ)\Marketing\Pfeil_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45" y="5020161"/>
              <a:ext cx="782260" cy="3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D:\Produkte\aQrate (MyQ)\Marketing\Pfeil_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595" y="4580509"/>
              <a:ext cx="782260" cy="3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27" descr="D:\Produkte\aQrate (MyQ)\Marketing\119498450474748498paper4.svg.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7428" y="5495763"/>
            <a:ext cx="378031" cy="48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N:\Produktinfo\SMART_HyPAS\Fotos\UTAX\UTAX306i_PF471.tif"/>
          <p:cNvPicPr>
            <a:picLocks noChangeAspect="1" noChangeArrowheads="1"/>
          </p:cNvPicPr>
          <p:nvPr/>
        </p:nvPicPr>
        <p:blipFill rotWithShape="1">
          <a:blip r:embed="rId9">
            <a:extLst>
              <a:ext uri="{28A0092B-C50C-407E-A947-70E740481C1C}">
                <a14:useLocalDpi xmlns:a14="http://schemas.microsoft.com/office/drawing/2010/main" val="0"/>
              </a:ext>
            </a:extLst>
          </a:blip>
          <a:srcRect b="28349"/>
          <a:stretch/>
        </p:blipFill>
        <p:spPr bwMode="auto">
          <a:xfrm>
            <a:off x="3107928" y="5538538"/>
            <a:ext cx="1233679" cy="1789986"/>
          </a:xfrm>
          <a:prstGeom prst="rect">
            <a:avLst/>
          </a:prstGeom>
          <a:noFill/>
          <a:extLst>
            <a:ext uri="{909E8E84-426E-40DD-AFC4-6F175D3DCCD1}">
              <a14:hiddenFill xmlns:a14="http://schemas.microsoft.com/office/drawing/2010/main">
                <a:solidFill>
                  <a:srgbClr val="FFFFFF"/>
                </a:solidFill>
              </a14:hiddenFill>
            </a:ext>
          </a:extLst>
        </p:spPr>
      </p:pic>
      <p:sp>
        <p:nvSpPr>
          <p:cNvPr id="28"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13</a:t>
            </a:fld>
            <a:endParaRPr lang="en-GB" sz="1000" dirty="0">
              <a:solidFill>
                <a:srgbClr val="B2B2B2"/>
              </a:solidFill>
            </a:endParaRPr>
          </a:p>
        </p:txBody>
      </p:sp>
    </p:spTree>
    <p:extLst>
      <p:ext uri="{BB962C8B-B14F-4D97-AF65-F5344CB8AC3E}">
        <p14:creationId xmlns:p14="http://schemas.microsoft.com/office/powerpoint/2010/main" val="60145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6657751" cy="871537"/>
          </a:xfrm>
        </p:spPr>
        <p:txBody>
          <a:bodyPr/>
          <a:lstStyle/>
          <a:p>
            <a:r>
              <a:rPr lang="de-DE" dirty="0"/>
              <a:t>Einfache Bedienung - Schnelleinstellungs-Assistent</a:t>
            </a:r>
          </a:p>
        </p:txBody>
      </p:sp>
      <p:sp>
        <p:nvSpPr>
          <p:cNvPr id="17411" name="Rectangle 6"/>
          <p:cNvSpPr>
            <a:spLocks noGrp="1" noChangeArrowheads="1"/>
          </p:cNvSpPr>
          <p:nvPr>
            <p:ph type="body" idx="1"/>
          </p:nvPr>
        </p:nvSpPr>
        <p:spPr/>
        <p:txBody>
          <a:bodyPr/>
          <a:lstStyle/>
          <a:p>
            <a:pPr lvl="1"/>
            <a:r>
              <a:rPr lang="de-DE" dirty="0"/>
              <a:t>Der Assistent zur Schnelleinstellung (Wizard) wird angezeigt, sobald das Gerät erstmalig eingeschaltet wird. Die folgenden Einstellungen müssen vorgenommen werden: </a:t>
            </a:r>
          </a:p>
          <a:p>
            <a:pPr lvl="2"/>
            <a:r>
              <a:rPr lang="de-DE" dirty="0"/>
              <a:t>Datum/Zeit (Zeitzone/Sommerzeit/Datum/Zeit)</a:t>
            </a:r>
          </a:p>
          <a:p>
            <a:pPr lvl="2"/>
            <a:r>
              <a:rPr lang="de-DE" dirty="0"/>
              <a:t>Netzwerkeinstellungen (IP-Adresse/Subnetzmaske/Standard-Gateway)</a:t>
            </a:r>
          </a:p>
          <a:p>
            <a:pPr lvl="2"/>
            <a:r>
              <a:rPr lang="de-DE" dirty="0"/>
              <a:t>Faxeinstellungen (wenn optionales Fax Kit installiert ist)</a:t>
            </a:r>
          </a:p>
          <a:p>
            <a:pPr marL="633412" lvl="2" indent="0">
              <a:buNone/>
            </a:pPr>
            <a:endParaRPr lang="de-DE" dirty="0"/>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928" y="4745309"/>
            <a:ext cx="39243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14</a:t>
            </a:fld>
            <a:endParaRPr lang="en-GB" sz="1000" dirty="0">
              <a:solidFill>
                <a:srgbClr val="B2B2B2"/>
              </a:solidFill>
            </a:endParaRPr>
          </a:p>
        </p:txBody>
      </p:sp>
    </p:spTree>
    <p:extLst>
      <p:ext uri="{BB962C8B-B14F-4D97-AF65-F5344CB8AC3E}">
        <p14:creationId xmlns:p14="http://schemas.microsoft.com/office/powerpoint/2010/main" val="1921311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Drucken vom USB-Stick</a:t>
            </a:r>
          </a:p>
        </p:txBody>
      </p:sp>
      <p:sp>
        <p:nvSpPr>
          <p:cNvPr id="17411" name="Rectangle 6"/>
          <p:cNvSpPr>
            <a:spLocks noGrp="1" noChangeArrowheads="1"/>
          </p:cNvSpPr>
          <p:nvPr>
            <p:ph type="body" idx="1"/>
          </p:nvPr>
        </p:nvSpPr>
        <p:spPr/>
        <p:txBody>
          <a:bodyPr/>
          <a:lstStyle/>
          <a:p>
            <a:pPr lvl="1"/>
            <a:r>
              <a:rPr lang="de-DE" dirty="0"/>
              <a:t>Das Einstecken des USB-Sticks am System erlaubt das schnelle und einfache Drucken von Dokumenten ohne PC.</a:t>
            </a:r>
          </a:p>
          <a:p>
            <a:pPr lvl="1"/>
            <a:r>
              <a:rPr lang="de-DE" dirty="0"/>
              <a:t>Folgende Dateitypen können gedruckt werden:</a:t>
            </a:r>
          </a:p>
          <a:p>
            <a:pPr lvl="2"/>
            <a:r>
              <a:rPr lang="de-DE" dirty="0"/>
              <a:t>PDF (Version 1.5)</a:t>
            </a:r>
          </a:p>
          <a:p>
            <a:pPr lvl="2"/>
            <a:r>
              <a:rPr lang="de-DE" dirty="0"/>
              <a:t>TIFF (TIFF V6/TTN2 Format)</a:t>
            </a:r>
          </a:p>
          <a:p>
            <a:pPr lvl="2"/>
            <a:r>
              <a:rPr lang="de-DE" dirty="0"/>
              <a:t>JPEG</a:t>
            </a:r>
          </a:p>
          <a:p>
            <a:pPr lvl="2"/>
            <a:r>
              <a:rPr lang="de-DE" dirty="0"/>
              <a:t>XPS</a:t>
            </a:r>
          </a:p>
          <a:p>
            <a:pPr lvl="2"/>
            <a:r>
              <a:rPr lang="de-DE" dirty="0"/>
              <a:t>Verschlüsseltes PDF</a:t>
            </a:r>
          </a:p>
          <a:p>
            <a:pPr lvl="1"/>
            <a:r>
              <a:rPr lang="de-DE" dirty="0"/>
              <a:t>Die auszudruckende PDF-Datei muss die Dateierweiterung „.</a:t>
            </a:r>
            <a:r>
              <a:rPr lang="de-DE" dirty="0" err="1"/>
              <a:t>pdf</a:t>
            </a:r>
            <a:r>
              <a:rPr lang="de-DE" dirty="0"/>
              <a:t>“ haben. Dateien können aus den oberen drei Ebenen gelesen werden. Der USB-Stick sollte mit dem Gerät formatiert werden. Verwendung von USB-Hubs ist nicht empfohlen. </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15</a:t>
            </a:fld>
            <a:endParaRPr lang="en-GB" sz="1000" dirty="0">
              <a:solidFill>
                <a:srgbClr val="B2B2B2"/>
              </a:solidFill>
            </a:endParaRPr>
          </a:p>
        </p:txBody>
      </p:sp>
    </p:spTree>
    <p:extLst>
      <p:ext uri="{BB962C8B-B14F-4D97-AF65-F5344CB8AC3E}">
        <p14:creationId xmlns:p14="http://schemas.microsoft.com/office/powerpoint/2010/main" val="1066868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Scannen auf USB-Stick</a:t>
            </a:r>
          </a:p>
        </p:txBody>
      </p:sp>
      <p:sp>
        <p:nvSpPr>
          <p:cNvPr id="17411" name="Rectangle 6"/>
          <p:cNvSpPr>
            <a:spLocks noGrp="1" noChangeArrowheads="1"/>
          </p:cNvSpPr>
          <p:nvPr>
            <p:ph type="body" idx="1"/>
          </p:nvPr>
        </p:nvSpPr>
        <p:spPr/>
        <p:txBody>
          <a:bodyPr/>
          <a:lstStyle/>
          <a:p>
            <a:pPr lvl="1"/>
            <a:r>
              <a:rPr lang="de-DE" dirty="0"/>
              <a:t>Gescannte Dokumente können auf dem USB-Stick abgelegt werden. Folgende Dateitypen können gespeichert werden:</a:t>
            </a:r>
          </a:p>
          <a:p>
            <a:pPr lvl="2"/>
            <a:r>
              <a:rPr lang="de-DE" dirty="0"/>
              <a:t>PDF</a:t>
            </a:r>
          </a:p>
          <a:p>
            <a:pPr lvl="2"/>
            <a:r>
              <a:rPr lang="de-DE" dirty="0"/>
              <a:t>TIFF (TIFF V6/TTN2 Format)</a:t>
            </a:r>
          </a:p>
          <a:p>
            <a:pPr lvl="2"/>
            <a:r>
              <a:rPr lang="de-DE" dirty="0"/>
              <a:t>JPEG</a:t>
            </a:r>
          </a:p>
          <a:p>
            <a:pPr lvl="2"/>
            <a:r>
              <a:rPr lang="de-DE" dirty="0"/>
              <a:t>XPS</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16</a:t>
            </a:fld>
            <a:endParaRPr lang="en-GB" sz="1000" dirty="0">
              <a:solidFill>
                <a:srgbClr val="B2B2B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048" y="3665190"/>
            <a:ext cx="3406220" cy="267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85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Favoriten (Programme)</a:t>
            </a:r>
          </a:p>
        </p:txBody>
      </p:sp>
      <p:sp>
        <p:nvSpPr>
          <p:cNvPr id="17411" name="Rectangle 6"/>
          <p:cNvSpPr>
            <a:spLocks noGrp="1" noChangeArrowheads="1"/>
          </p:cNvSpPr>
          <p:nvPr>
            <p:ph type="body" idx="1"/>
          </p:nvPr>
        </p:nvSpPr>
        <p:spPr/>
        <p:txBody>
          <a:bodyPr/>
          <a:lstStyle/>
          <a:p>
            <a:pPr lvl="1"/>
            <a:r>
              <a:rPr lang="de-DE" dirty="0"/>
              <a:t>Unter „Favoriten“ können Funktionsabläufe gespeichert und jederzeit wieder abgerufen werden. Ein Sendeziel, die Übertragungszeit oder andere Übertragungseinstellungen können ebenfalls als Favoriten gespeichert werden. Es stehen 20 Speicherplätze zur Verfügung.</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17</a:t>
            </a:fld>
            <a:endParaRPr lang="en-GB" sz="1000" dirty="0">
              <a:solidFill>
                <a:srgbClr val="B2B2B2"/>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417" y="4194894"/>
            <a:ext cx="37655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192" y="4601294"/>
            <a:ext cx="26955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10"/>
          <p:cNvGrpSpPr>
            <a:grpSpLocks/>
          </p:cNvGrpSpPr>
          <p:nvPr/>
        </p:nvGrpSpPr>
        <p:grpSpPr bwMode="auto">
          <a:xfrm>
            <a:off x="1218480" y="4029035"/>
            <a:ext cx="3344863" cy="1930400"/>
            <a:chOff x="511969" y="3322637"/>
            <a:chExt cx="3344862" cy="1928813"/>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9" y="3322637"/>
              <a:ext cx="334486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bgerundetes Rechteck 8"/>
            <p:cNvSpPr>
              <a:spLocks noChangeArrowheads="1"/>
            </p:cNvSpPr>
            <p:nvPr/>
          </p:nvSpPr>
          <p:spPr bwMode="auto">
            <a:xfrm>
              <a:off x="2954631" y="4876650"/>
              <a:ext cx="838700" cy="3240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spAutoFit/>
            </a:bodyPr>
            <a:lstStyle/>
            <a:p>
              <a:endParaRPr lang="de-DE"/>
            </a:p>
          </p:txBody>
        </p:sp>
      </p:grpSp>
    </p:spTree>
    <p:extLst>
      <p:ext uri="{BB962C8B-B14F-4D97-AF65-F5344CB8AC3E}">
        <p14:creationId xmlns:p14="http://schemas.microsoft.com/office/powerpoint/2010/main" val="3394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Mehrfach-Scan</a:t>
            </a:r>
          </a:p>
        </p:txBody>
      </p:sp>
      <p:sp>
        <p:nvSpPr>
          <p:cNvPr id="17411" name="Rectangle 6"/>
          <p:cNvSpPr>
            <a:spLocks noGrp="1" noChangeArrowheads="1"/>
          </p:cNvSpPr>
          <p:nvPr>
            <p:ph type="body" idx="1"/>
          </p:nvPr>
        </p:nvSpPr>
        <p:spPr/>
        <p:txBody>
          <a:bodyPr/>
          <a:lstStyle/>
          <a:p>
            <a:pPr lvl="1"/>
            <a:r>
              <a:rPr lang="de-DE" dirty="0"/>
              <a:t>Es ist möglich, mehrere Stapel von Vorlagen zu scannen und als einen Auftrag abzuwickeln. Die Originale werden solange gescannt, bis [Scan beenden] gedrückt wird.</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18</a:t>
            </a:fld>
            <a:endParaRPr lang="en-GB" sz="1000" dirty="0">
              <a:solidFill>
                <a:srgbClr val="B2B2B2"/>
              </a:solidFill>
            </a:endParaRPr>
          </a:p>
        </p:txBody>
      </p:sp>
      <p:grpSp>
        <p:nvGrpSpPr>
          <p:cNvPr id="12" name="Gruppieren 10"/>
          <p:cNvGrpSpPr>
            <a:grpSpLocks/>
          </p:cNvGrpSpPr>
          <p:nvPr/>
        </p:nvGrpSpPr>
        <p:grpSpPr bwMode="auto">
          <a:xfrm>
            <a:off x="970548" y="3527425"/>
            <a:ext cx="7924800" cy="3724275"/>
            <a:chOff x="914400" y="2703513"/>
            <a:chExt cx="7924800" cy="3724275"/>
          </a:xfrm>
        </p:grpSpPr>
        <p:grpSp>
          <p:nvGrpSpPr>
            <p:cNvPr id="13" name="Gruppieren 15"/>
            <p:cNvGrpSpPr>
              <a:grpSpLocks/>
            </p:cNvGrpSpPr>
            <p:nvPr/>
          </p:nvGrpSpPr>
          <p:grpSpPr bwMode="auto">
            <a:xfrm>
              <a:off x="914400" y="3384550"/>
              <a:ext cx="3343275" cy="1928813"/>
              <a:chOff x="473869" y="3502818"/>
              <a:chExt cx="3344862" cy="1928813"/>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9" y="3502818"/>
                <a:ext cx="334486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bgerundetes Rechteck 14"/>
              <p:cNvSpPr>
                <a:spLocks noChangeArrowheads="1"/>
              </p:cNvSpPr>
              <p:nvPr/>
            </p:nvSpPr>
            <p:spPr bwMode="auto">
              <a:xfrm>
                <a:off x="495050" y="5056831"/>
                <a:ext cx="838700" cy="3240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18000" tIns="10800" rIns="18000" bIns="10800">
                <a:spAutoFit/>
              </a:bodyPr>
              <a:lstStyle/>
              <a:p>
                <a:endParaRPr lang="de-DE"/>
              </a:p>
            </p:txBody>
          </p:sp>
        </p:gr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4348163"/>
              <a:ext cx="31527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4057650"/>
              <a:ext cx="307181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675" y="4668838"/>
              <a:ext cx="3071813"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703513"/>
              <a:ext cx="24018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530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Mehrfach Senden</a:t>
            </a:r>
          </a:p>
        </p:txBody>
      </p:sp>
      <p:sp>
        <p:nvSpPr>
          <p:cNvPr id="17411" name="Rectangle 6"/>
          <p:cNvSpPr>
            <a:spLocks noGrp="1" noChangeArrowheads="1"/>
          </p:cNvSpPr>
          <p:nvPr>
            <p:ph type="body" idx="1"/>
          </p:nvPr>
        </p:nvSpPr>
        <p:spPr/>
        <p:txBody>
          <a:bodyPr/>
          <a:lstStyle/>
          <a:p>
            <a:pPr lvl="1"/>
            <a:r>
              <a:rPr lang="de-DE" dirty="0"/>
              <a:t>Ziele können aus E-Mail-Adressen, Ordnern (SMB und FTP) und Faxnummern* gewählt und in einem Arbeitsgang versandt werden. </a:t>
            </a:r>
          </a:p>
          <a:p>
            <a:pPr lvl="1"/>
            <a:r>
              <a:rPr lang="de-DE" dirty="0"/>
              <a:t>Anzahl Teilnehmer für eine Mehrfachsendung:</a:t>
            </a:r>
          </a:p>
          <a:p>
            <a:pPr lvl="2"/>
            <a:r>
              <a:rPr lang="de-DE" dirty="0"/>
              <a:t>E-Mail: bis zu 100</a:t>
            </a:r>
          </a:p>
          <a:p>
            <a:pPr lvl="2"/>
            <a:r>
              <a:rPr lang="de-DE" dirty="0"/>
              <a:t>Ordner (SMB, FTP): insgesamt 5</a:t>
            </a:r>
          </a:p>
          <a:p>
            <a:pPr lvl="2"/>
            <a:r>
              <a:rPr lang="de-DE" dirty="0"/>
              <a:t>Fax: bis zu 100</a:t>
            </a:r>
          </a:p>
          <a:p>
            <a:pPr lvl="1"/>
            <a:r>
              <a:rPr lang="de-DE" dirty="0"/>
              <a:t>Je nach den gewählten Einstellungen kann gleichzeitig gesendet und gedruckt werden. </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19</a:t>
            </a:fld>
            <a:endParaRPr lang="en-GB" sz="1000" dirty="0">
              <a:solidFill>
                <a:srgbClr val="B2B2B2"/>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319" y="3161134"/>
            <a:ext cx="2831177" cy="168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9"/>
          <p:cNvSpPr txBox="1">
            <a:spLocks noChangeArrowheads="1"/>
          </p:cNvSpPr>
          <p:nvPr/>
        </p:nvSpPr>
        <p:spPr bwMode="auto">
          <a:xfrm>
            <a:off x="7744296" y="7089377"/>
            <a:ext cx="1773237"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*optionales Fax Kit erforderlich</a:t>
            </a:r>
          </a:p>
        </p:txBody>
      </p:sp>
    </p:spTree>
    <p:extLst>
      <p:ext uri="{BB962C8B-B14F-4D97-AF65-F5344CB8AC3E}">
        <p14:creationId xmlns:p14="http://schemas.microsoft.com/office/powerpoint/2010/main" val="196739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pPr eaLnBrk="1" hangingPunct="1"/>
            <a:r>
              <a:rPr lang="de-DE" dirty="0"/>
              <a:t>UTAX 256i/306i</a:t>
            </a:r>
          </a:p>
        </p:txBody>
      </p:sp>
      <p:sp>
        <p:nvSpPr>
          <p:cNvPr id="17411" name="Rectangle 6"/>
          <p:cNvSpPr>
            <a:spLocks noGrp="1" noChangeArrowheads="1"/>
          </p:cNvSpPr>
          <p:nvPr>
            <p:ph type="body" idx="1"/>
          </p:nvPr>
        </p:nvSpPr>
        <p:spPr/>
        <p:txBody>
          <a:bodyPr/>
          <a:lstStyle/>
          <a:p>
            <a:pPr marL="0" indent="0" eaLnBrk="1" hangingPunct="1"/>
            <a:endParaRPr lang="de-DE" dirty="0"/>
          </a:p>
        </p:txBody>
      </p:sp>
      <p:sp>
        <p:nvSpPr>
          <p:cNvPr id="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a:t>
            </a:fld>
            <a:endParaRPr lang="en-GB" sz="1000" dirty="0">
              <a:solidFill>
                <a:srgbClr val="B2B2B2"/>
              </a:solidFill>
            </a:endParaRPr>
          </a:p>
        </p:txBody>
      </p:sp>
      <p:pic>
        <p:nvPicPr>
          <p:cNvPr id="2050" name="Picture 2" descr="N:\Produktinfo\SMART_HyPAS\Fotos\UTAX\UTAX306i_PF471.tif"/>
          <p:cNvPicPr>
            <a:picLocks noChangeAspect="1" noChangeArrowheads="1"/>
          </p:cNvPicPr>
          <p:nvPr/>
        </p:nvPicPr>
        <p:blipFill rotWithShape="1">
          <a:blip r:embed="rId2">
            <a:extLst>
              <a:ext uri="{28A0092B-C50C-407E-A947-70E740481C1C}">
                <a14:useLocalDpi xmlns:a14="http://schemas.microsoft.com/office/drawing/2010/main" val="0"/>
              </a:ext>
            </a:extLst>
          </a:blip>
          <a:srcRect b="29952"/>
          <a:stretch/>
        </p:blipFill>
        <p:spPr bwMode="auto">
          <a:xfrm>
            <a:off x="2415704" y="3161134"/>
            <a:ext cx="2526784" cy="358419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Produktinfo\SMART_HyPAS\Fotos\UTAX\UTAX306i_PF471_DF470_schräg.tif"/>
          <p:cNvPicPr>
            <a:picLocks noChangeAspect="1" noChangeArrowheads="1"/>
          </p:cNvPicPr>
          <p:nvPr/>
        </p:nvPicPr>
        <p:blipFill rotWithShape="1">
          <a:blip r:embed="rId3">
            <a:extLst>
              <a:ext uri="{28A0092B-C50C-407E-A947-70E740481C1C}">
                <a14:useLocalDpi xmlns:a14="http://schemas.microsoft.com/office/drawing/2010/main" val="0"/>
              </a:ext>
            </a:extLst>
          </a:blip>
          <a:srcRect b="30197"/>
          <a:stretch/>
        </p:blipFill>
        <p:spPr bwMode="auto">
          <a:xfrm>
            <a:off x="4791968" y="2922224"/>
            <a:ext cx="3384376" cy="380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5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Datei trennen</a:t>
            </a:r>
          </a:p>
        </p:txBody>
      </p:sp>
      <p:sp>
        <p:nvSpPr>
          <p:cNvPr id="17411" name="Rectangle 6"/>
          <p:cNvSpPr>
            <a:spLocks noGrp="1" noChangeArrowheads="1"/>
          </p:cNvSpPr>
          <p:nvPr>
            <p:ph type="body" idx="1"/>
          </p:nvPr>
        </p:nvSpPr>
        <p:spPr/>
        <p:txBody>
          <a:bodyPr/>
          <a:lstStyle/>
          <a:p>
            <a:pPr lvl="1"/>
            <a:r>
              <a:rPr lang="de-DE" dirty="0"/>
              <a:t>Eingescannte Daten können wahlweise Seite für Seite getrennt, in verschiedenen Dateien abgespeichert und einzeln oder als ein Dokument versendet werden. </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20</a:t>
            </a:fld>
            <a:endParaRPr lang="en-GB" sz="1000" dirty="0">
              <a:solidFill>
                <a:srgbClr val="B2B2B2"/>
              </a:solidFill>
            </a:endParaRPr>
          </a:p>
        </p:txBody>
      </p:sp>
      <p:grpSp>
        <p:nvGrpSpPr>
          <p:cNvPr id="7" name="Gruppieren 18"/>
          <p:cNvGrpSpPr>
            <a:grpSpLocks/>
          </p:cNvGrpSpPr>
          <p:nvPr/>
        </p:nvGrpSpPr>
        <p:grpSpPr bwMode="auto">
          <a:xfrm>
            <a:off x="1429544" y="3331072"/>
            <a:ext cx="7145338" cy="3663950"/>
            <a:chOff x="1173163" y="2565400"/>
            <a:chExt cx="7145337" cy="366395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200" y="2565400"/>
              <a:ext cx="31623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3001963"/>
              <a:ext cx="36972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613" y="3662363"/>
              <a:ext cx="36972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863" y="4137025"/>
              <a:ext cx="36480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5615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Einfacher Login</a:t>
            </a:r>
          </a:p>
        </p:txBody>
      </p:sp>
      <p:sp>
        <p:nvSpPr>
          <p:cNvPr id="17411" name="Rectangle 6"/>
          <p:cNvSpPr>
            <a:spLocks noGrp="1" noChangeArrowheads="1"/>
          </p:cNvSpPr>
          <p:nvPr>
            <p:ph type="body" idx="1"/>
          </p:nvPr>
        </p:nvSpPr>
        <p:spPr/>
        <p:txBody>
          <a:bodyPr/>
          <a:lstStyle/>
          <a:p>
            <a:pPr lvl="1"/>
            <a:r>
              <a:rPr lang="de-DE" dirty="0"/>
              <a:t>Einfacher Benutzer-Login auf Tastendruck</a:t>
            </a:r>
          </a:p>
          <a:p>
            <a:pPr lvl="1"/>
            <a:r>
              <a:rPr lang="de-DE" dirty="0"/>
              <a:t>Bis zu 20 Benutzer sind möglich.</a:t>
            </a:r>
          </a:p>
          <a:p>
            <a:pPr lvl="1"/>
            <a:r>
              <a:rPr lang="de-DE" dirty="0"/>
              <a:t>Editieren von Benutzernamen und Icons</a:t>
            </a:r>
          </a:p>
          <a:p>
            <a:pPr lvl="1"/>
            <a:r>
              <a:rPr lang="de-DE" dirty="0"/>
              <a:t>Der Login kann mit einem Passwort kombiniert werden.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21</a:t>
            </a:fld>
            <a:endParaRPr lang="en-GB" sz="1000" dirty="0">
              <a:solidFill>
                <a:srgbClr val="B2B2B2"/>
              </a:solidFill>
            </a:endParaRPr>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4966114"/>
            <a:ext cx="4086994" cy="23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09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Hilfe-Funktion</a:t>
            </a:r>
          </a:p>
        </p:txBody>
      </p:sp>
      <p:sp>
        <p:nvSpPr>
          <p:cNvPr id="17411" name="Rectangle 6"/>
          <p:cNvSpPr>
            <a:spLocks noGrp="1" noChangeArrowheads="1"/>
          </p:cNvSpPr>
          <p:nvPr>
            <p:ph type="body" idx="1"/>
          </p:nvPr>
        </p:nvSpPr>
        <p:spPr/>
        <p:txBody>
          <a:bodyPr/>
          <a:lstStyle/>
          <a:p>
            <a:pPr lvl="1"/>
            <a:r>
              <a:rPr lang="de-DE" dirty="0"/>
              <a:t>Die Hilfe-Funktion ist bequem über das LC-Display aufrufbar.</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22</a:t>
            </a:fld>
            <a:endParaRPr lang="en-GB" sz="1000" dirty="0">
              <a:solidFill>
                <a:srgbClr val="B2B2B2"/>
              </a:solidFill>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651" y="3443577"/>
            <a:ext cx="47053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888" y="4318289"/>
            <a:ext cx="44307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200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Druckertreiber Schnelldruckmenü</a:t>
            </a:r>
          </a:p>
        </p:txBody>
      </p:sp>
      <p:sp>
        <p:nvSpPr>
          <p:cNvPr id="17411" name="Rectangle 6"/>
          <p:cNvSpPr>
            <a:spLocks noGrp="1" noChangeArrowheads="1"/>
          </p:cNvSpPr>
          <p:nvPr>
            <p:ph type="body" idx="1"/>
          </p:nvPr>
        </p:nvSpPr>
        <p:spPr/>
        <p:txBody>
          <a:bodyPr/>
          <a:lstStyle/>
          <a:p>
            <a:pPr lvl="1"/>
            <a:r>
              <a:rPr lang="de-DE" dirty="0"/>
              <a:t>Im „Schnelldruck“-Menü sind Profileinstellungen einfach navigierbar. </a:t>
            </a:r>
          </a:p>
          <a:p>
            <a:pPr lvl="1"/>
            <a:r>
              <a:rPr lang="de-DE" dirty="0"/>
              <a:t>Es kann durch Hinzufügen und Löschen von Druckfunktionen noch besser an die Bedürfnisse des Anwenders angepasst werden.</a:t>
            </a:r>
          </a:p>
          <a:p>
            <a:pPr lvl="1"/>
            <a:r>
              <a:rPr lang="de-DE" dirty="0"/>
              <a:t>Individuelle Profile können hinterlegt werden.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23</a:t>
            </a:fld>
            <a:endParaRPr lang="en-GB" sz="1000" dirty="0">
              <a:solidFill>
                <a:srgbClr val="B2B2B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856" y="4241254"/>
            <a:ext cx="3193568" cy="301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593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Privater Druck</a:t>
            </a:r>
          </a:p>
        </p:txBody>
      </p:sp>
      <p:sp>
        <p:nvSpPr>
          <p:cNvPr id="17411" name="Rectangle 6"/>
          <p:cNvSpPr>
            <a:spLocks noGrp="1" noChangeArrowheads="1"/>
          </p:cNvSpPr>
          <p:nvPr>
            <p:ph type="body" idx="1"/>
          </p:nvPr>
        </p:nvSpPr>
        <p:spPr/>
        <p:txBody>
          <a:bodyPr/>
          <a:lstStyle/>
          <a:p>
            <a:pPr lvl="1"/>
            <a:r>
              <a:rPr lang="de-DE" dirty="0"/>
              <a:t>Die Auftrags-Box ermöglicht das Speichern von Druckaufträgen. Diese werden in der RAM-Disk des Geräts abgelegt und können dann über das Bedienfeld gedruckt werden. Dafür muss der RAM-Disk Modus im Gerät aktiviert sein. </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24</a:t>
            </a:fld>
            <a:endParaRPr lang="en-GB" sz="1000" dirty="0">
              <a:solidFill>
                <a:srgbClr val="B2B2B2"/>
              </a:solidFill>
            </a:endParaRPr>
          </a:p>
        </p:txBody>
      </p:sp>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976" y="4601294"/>
            <a:ext cx="3872057" cy="236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600" y="4169246"/>
            <a:ext cx="3024336" cy="285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bwMode="auto">
          <a:xfrm>
            <a:off x="1911648" y="4925330"/>
            <a:ext cx="648072" cy="216024"/>
          </a:xfrm>
          <a:prstGeom prst="round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86130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Faxweiterleitung</a:t>
            </a:r>
          </a:p>
        </p:txBody>
      </p:sp>
      <p:sp>
        <p:nvSpPr>
          <p:cNvPr id="17411" name="Rectangle 6"/>
          <p:cNvSpPr>
            <a:spLocks noGrp="1" noChangeArrowheads="1"/>
          </p:cNvSpPr>
          <p:nvPr>
            <p:ph type="body" idx="1"/>
          </p:nvPr>
        </p:nvSpPr>
        <p:spPr/>
        <p:txBody>
          <a:bodyPr/>
          <a:lstStyle/>
          <a:p>
            <a:pPr lvl="1"/>
            <a:r>
              <a:rPr lang="de-DE" dirty="0"/>
              <a:t>Ein empfangenes Fax kann an ein anderes Fax oder einen Computer weitergeleitet werden. </a:t>
            </a:r>
          </a:p>
          <a:p>
            <a:pPr lvl="1"/>
            <a:r>
              <a:rPr lang="de-DE" dirty="0"/>
              <a:t>Nur </a:t>
            </a:r>
            <a:r>
              <a:rPr lang="de-DE" b="1" u="sng" dirty="0"/>
              <a:t>ein</a:t>
            </a:r>
            <a:r>
              <a:rPr lang="de-DE" dirty="0"/>
              <a:t> Weiterleitungsziel kann bestimmt werden. Sobald die Weiterleitung auf [Ein] steht, werden alle Dokumente an das festgelegte Ziel weitergeleitet.</a:t>
            </a:r>
          </a:p>
          <a:p>
            <a:pPr lvl="1"/>
            <a:r>
              <a:rPr lang="de-DE" dirty="0"/>
              <a:t>Empfangene Dokumente können an andere Faxgeräte, Subadressen-Boxen, E-Mail-Adressen oder Verzeichnisse (SMB/FTP) weitergeleitet werden.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25</a:t>
            </a:fld>
            <a:endParaRPr lang="en-GB" sz="1000" dirty="0">
              <a:solidFill>
                <a:srgbClr val="B2B2B2"/>
              </a:solidFill>
            </a:endParaRPr>
          </a:p>
        </p:txBody>
      </p:sp>
      <p:grpSp>
        <p:nvGrpSpPr>
          <p:cNvPr id="12" name="Gruppieren 11"/>
          <p:cNvGrpSpPr>
            <a:grpSpLocks/>
          </p:cNvGrpSpPr>
          <p:nvPr/>
        </p:nvGrpSpPr>
        <p:grpSpPr bwMode="auto">
          <a:xfrm>
            <a:off x="1551608" y="4721002"/>
            <a:ext cx="7450138" cy="2619375"/>
            <a:chOff x="912813" y="3700463"/>
            <a:chExt cx="8070850" cy="297815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3" y="3700463"/>
              <a:ext cx="12414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4259263"/>
              <a:ext cx="28829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059238"/>
              <a:ext cx="23526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38" y="4310063"/>
              <a:ext cx="23526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7138" y="4951413"/>
              <a:ext cx="26765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8677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Fax-Sendeberichte</a:t>
            </a:r>
          </a:p>
        </p:txBody>
      </p:sp>
      <p:sp>
        <p:nvSpPr>
          <p:cNvPr id="17411" name="Rectangle 6"/>
          <p:cNvSpPr>
            <a:spLocks noGrp="1" noChangeArrowheads="1"/>
          </p:cNvSpPr>
          <p:nvPr>
            <p:ph type="body" idx="1"/>
          </p:nvPr>
        </p:nvSpPr>
        <p:spPr/>
        <p:txBody>
          <a:bodyPr/>
          <a:lstStyle/>
          <a:p>
            <a:pPr lvl="1"/>
            <a:r>
              <a:rPr lang="de-DE" dirty="0"/>
              <a:t>Nach dem Versenden eines Faxes kann als Sendebestätigung ein Bericht ausgedruckt werden.</a:t>
            </a:r>
          </a:p>
          <a:p>
            <a:pPr lvl="1"/>
            <a:r>
              <a:rPr lang="de-DE" dirty="0"/>
              <a:t>Im Sendebericht kann ein Gesamt- oder Teilbild des Faxes abgebildet werden.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26</a:t>
            </a:fld>
            <a:endParaRPr lang="en-GB" sz="1000" dirty="0">
              <a:solidFill>
                <a:srgbClr val="B2B2B2"/>
              </a:solidFill>
            </a:endParaRPr>
          </a:p>
        </p:txBody>
      </p:sp>
      <p:grpSp>
        <p:nvGrpSpPr>
          <p:cNvPr id="11" name="Gruppieren 10"/>
          <p:cNvGrpSpPr/>
          <p:nvPr/>
        </p:nvGrpSpPr>
        <p:grpSpPr>
          <a:xfrm>
            <a:off x="1550858" y="3954298"/>
            <a:ext cx="7520955" cy="3406225"/>
            <a:chOff x="809625" y="2374900"/>
            <a:chExt cx="8262938" cy="440055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2374900"/>
              <a:ext cx="1177925"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uppieren 1"/>
            <p:cNvGrpSpPr>
              <a:grpSpLocks/>
            </p:cNvGrpSpPr>
            <p:nvPr/>
          </p:nvGrpSpPr>
          <p:grpSpPr bwMode="auto">
            <a:xfrm>
              <a:off x="809625" y="2933700"/>
              <a:ext cx="5068888" cy="3025775"/>
              <a:chOff x="2502045" y="2173594"/>
              <a:chExt cx="6137130" cy="3637252"/>
            </a:xfrm>
          </p:grpSpPr>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45" y="2173594"/>
                <a:ext cx="3088574" cy="175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413" y="2697134"/>
                <a:ext cx="3062412" cy="174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7432" y="3567755"/>
                <a:ext cx="3056010" cy="173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724" y="4052874"/>
                <a:ext cx="3076451" cy="175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uppieren 2"/>
            <p:cNvGrpSpPr>
              <a:grpSpLocks/>
            </p:cNvGrpSpPr>
            <p:nvPr/>
          </p:nvGrpSpPr>
          <p:grpSpPr bwMode="auto">
            <a:xfrm>
              <a:off x="4608513" y="2660650"/>
              <a:ext cx="4464050" cy="2155825"/>
              <a:chOff x="4607856" y="2661254"/>
              <a:chExt cx="4465354" cy="2155801"/>
            </a:xfrm>
          </p:grpSpPr>
          <p:pic>
            <p:nvPicPr>
              <p:cNvPr id="2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856" y="2661254"/>
                <a:ext cx="2522408" cy="142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5410" y="3404112"/>
                <a:ext cx="2517800" cy="141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788" y="5076825"/>
              <a:ext cx="1912937"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8714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Fax-Empfangsbestätigung per E-Mail</a:t>
            </a:r>
          </a:p>
        </p:txBody>
      </p:sp>
      <p:sp>
        <p:nvSpPr>
          <p:cNvPr id="17411" name="Rectangle 6"/>
          <p:cNvSpPr>
            <a:spLocks noGrp="1" noChangeArrowheads="1"/>
          </p:cNvSpPr>
          <p:nvPr>
            <p:ph type="body" idx="1"/>
          </p:nvPr>
        </p:nvSpPr>
        <p:spPr/>
        <p:txBody>
          <a:bodyPr/>
          <a:lstStyle/>
          <a:p>
            <a:pPr lvl="1"/>
            <a:r>
              <a:rPr lang="de-DE" dirty="0"/>
              <a:t>Anstelle eines gedruckten Faxempfangsberichts kann eine Faxempfangsbestätigung per E-Mail eingestellt werden (für jedes Fax oder nur bei fehlerhafter Übertragung).</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27</a:t>
            </a:fld>
            <a:endParaRPr lang="en-GB" sz="1000" dirty="0">
              <a:solidFill>
                <a:srgbClr val="B2B2B2"/>
              </a:solidFill>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314" y="4313262"/>
            <a:ext cx="327025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770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Heftpositionen</a:t>
            </a:r>
          </a:p>
        </p:txBody>
      </p:sp>
      <p:sp>
        <p:nvSpPr>
          <p:cNvPr id="17411" name="Rectangle 6"/>
          <p:cNvSpPr>
            <a:spLocks noGrp="1" noChangeArrowheads="1"/>
          </p:cNvSpPr>
          <p:nvPr>
            <p:ph type="body" idx="1"/>
          </p:nvPr>
        </p:nvSpPr>
        <p:spPr/>
        <p:txBody>
          <a:bodyPr/>
          <a:lstStyle/>
          <a:p>
            <a:pPr lvl="1"/>
            <a:r>
              <a:rPr lang="de-DE" dirty="0"/>
              <a:t>Bei Installation des optionalen Finisher stehen folgende Heftpositionen zur Verfügung:</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28</a:t>
            </a:fld>
            <a:endParaRPr lang="en-GB" sz="1000" dirty="0">
              <a:solidFill>
                <a:srgbClr val="B2B2B2"/>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648" y="3521174"/>
            <a:ext cx="597376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78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Gute Umweltwerte</a:t>
            </a:r>
          </a:p>
        </p:txBody>
      </p:sp>
      <p:sp>
        <p:nvSpPr>
          <p:cNvPr id="17411" name="Rectangle 6"/>
          <p:cNvSpPr>
            <a:spLocks noGrp="1" noChangeArrowheads="1"/>
          </p:cNvSpPr>
          <p:nvPr>
            <p:ph type="body" idx="1"/>
          </p:nvPr>
        </p:nvSpPr>
        <p:spPr/>
        <p:txBody>
          <a:bodyPr/>
          <a:lstStyle/>
          <a:p>
            <a:pPr lvl="1"/>
            <a:r>
              <a:rPr lang="de-DE" dirty="0"/>
              <a:t>Alle Systeme sind besonders geräuscharm und energiesparend:</a:t>
            </a:r>
          </a:p>
          <a:p>
            <a:pPr lvl="1"/>
            <a:r>
              <a:rPr lang="de-DE" dirty="0"/>
              <a:t>256i/306i : 59,8 dB(A) im Betrieb, 44 dB(A) im Stand-by-Modus (DIN ISO 7779/9296)</a:t>
            </a:r>
          </a:p>
          <a:p>
            <a:pPr lvl="1"/>
            <a:r>
              <a:rPr lang="de-DE" dirty="0"/>
              <a:t>206ci/256ci: 67/68,5 dB(A) im Betrieb, 49 dB(A) im Stand-by-Modus (DIN ISO 7779/9296)</a:t>
            </a:r>
          </a:p>
          <a:p>
            <a:pPr lvl="1"/>
            <a:r>
              <a:rPr lang="de-DE" dirty="0"/>
              <a:t>0,9 W im Ruhemodus</a:t>
            </a:r>
          </a:p>
          <a:p>
            <a:pPr lvl="1"/>
            <a:r>
              <a:rPr lang="de-DE" dirty="0"/>
              <a:t>Niedrige TEC-Werte*:</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29</a:t>
            </a:fld>
            <a:endParaRPr lang="en-GB" sz="1000" dirty="0">
              <a:solidFill>
                <a:srgbClr val="B2B2B2"/>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568130426"/>
              </p:ext>
            </p:extLst>
          </p:nvPr>
        </p:nvGraphicFramePr>
        <p:xfrm>
          <a:off x="4575944" y="4529286"/>
          <a:ext cx="3938587" cy="2124905"/>
        </p:xfrm>
        <a:graphic>
          <a:graphicData uri="http://schemas.openxmlformats.org/drawingml/2006/table">
            <a:tbl>
              <a:tblPr firstRow="1" bandRow="1">
                <a:tableStyleId>{5C22544A-7EE6-4342-B048-85BDC9FD1C3A}</a:tableStyleId>
              </a:tblPr>
              <a:tblGrid>
                <a:gridCol w="1967314">
                  <a:extLst>
                    <a:ext uri="{9D8B030D-6E8A-4147-A177-3AD203B41FA5}">
                      <a16:colId xmlns:a16="http://schemas.microsoft.com/office/drawing/2014/main" val="20000"/>
                    </a:ext>
                  </a:extLst>
                </a:gridCol>
                <a:gridCol w="1971273">
                  <a:extLst>
                    <a:ext uri="{9D8B030D-6E8A-4147-A177-3AD203B41FA5}">
                      <a16:colId xmlns:a16="http://schemas.microsoft.com/office/drawing/2014/main" val="20001"/>
                    </a:ext>
                  </a:extLst>
                </a:gridCol>
              </a:tblGrid>
              <a:tr h="640521">
                <a:tc>
                  <a:txBody>
                    <a:bodyPr/>
                    <a:lstStyle/>
                    <a:p>
                      <a:r>
                        <a:rPr lang="de-DE" sz="1800" dirty="0"/>
                        <a:t>Modell</a:t>
                      </a:r>
                    </a:p>
                  </a:txBody>
                  <a:tcPr marL="91439" marR="91439" marT="45752" marB="45752"/>
                </a:tc>
                <a:tc>
                  <a:txBody>
                    <a:bodyPr/>
                    <a:lstStyle/>
                    <a:p>
                      <a:pPr algn="ctr"/>
                      <a:r>
                        <a:rPr lang="de-DE" sz="1800" dirty="0"/>
                        <a:t>TEC-Wert (W/h/Woche)</a:t>
                      </a:r>
                    </a:p>
                  </a:txBody>
                  <a:tcPr marL="91439" marR="91439" marT="45752" marB="45752"/>
                </a:tc>
                <a:extLst>
                  <a:ext uri="{0D108BD9-81ED-4DB2-BD59-A6C34878D82A}">
                    <a16:rowId xmlns:a16="http://schemas.microsoft.com/office/drawing/2014/main" val="10000"/>
                  </a:ext>
                </a:extLst>
              </a:tr>
              <a:tr h="371096">
                <a:tc>
                  <a:txBody>
                    <a:bodyPr/>
                    <a:lstStyle/>
                    <a:p>
                      <a:r>
                        <a:rPr lang="de-DE" sz="1800" dirty="0"/>
                        <a:t>256i</a:t>
                      </a:r>
                    </a:p>
                  </a:txBody>
                  <a:tcPr marL="91439" marR="91439" marT="45752" marB="45752"/>
                </a:tc>
                <a:tc>
                  <a:txBody>
                    <a:bodyPr/>
                    <a:lstStyle/>
                    <a:p>
                      <a:pPr algn="ctr"/>
                      <a:r>
                        <a:rPr lang="de-DE" sz="1800" dirty="0"/>
                        <a:t>1.531</a:t>
                      </a:r>
                    </a:p>
                  </a:txBody>
                  <a:tcPr marL="91439" marR="91439" marT="45752" marB="45752"/>
                </a:tc>
                <a:extLst>
                  <a:ext uri="{0D108BD9-81ED-4DB2-BD59-A6C34878D82A}">
                    <a16:rowId xmlns:a16="http://schemas.microsoft.com/office/drawing/2014/main" val="10001"/>
                  </a:ext>
                </a:extLst>
              </a:tr>
              <a:tr h="371096">
                <a:tc>
                  <a:txBody>
                    <a:bodyPr/>
                    <a:lstStyle/>
                    <a:p>
                      <a:r>
                        <a:rPr lang="de-DE" sz="1800" dirty="0"/>
                        <a:t>306i</a:t>
                      </a:r>
                    </a:p>
                  </a:txBody>
                  <a:tcPr marL="91439" marR="91439" marT="45752" marB="45752"/>
                </a:tc>
                <a:tc>
                  <a:txBody>
                    <a:bodyPr/>
                    <a:lstStyle/>
                    <a:p>
                      <a:pPr algn="ctr"/>
                      <a:r>
                        <a:rPr lang="de-DE" sz="1800" dirty="0"/>
                        <a:t>1.863</a:t>
                      </a:r>
                    </a:p>
                  </a:txBody>
                  <a:tcPr marL="91439" marR="91439" marT="45752" marB="45752"/>
                </a:tc>
                <a:extLst>
                  <a:ext uri="{0D108BD9-81ED-4DB2-BD59-A6C34878D82A}">
                    <a16:rowId xmlns:a16="http://schemas.microsoft.com/office/drawing/2014/main" val="10002"/>
                  </a:ext>
                </a:extLst>
              </a:tr>
              <a:tr h="371096">
                <a:tc>
                  <a:txBody>
                    <a:bodyPr/>
                    <a:lstStyle/>
                    <a:p>
                      <a:r>
                        <a:rPr lang="de-DE" sz="1800" dirty="0"/>
                        <a:t>206ci</a:t>
                      </a:r>
                    </a:p>
                  </a:txBody>
                  <a:tcPr marL="91439" marR="91439" marT="45752" marB="45752"/>
                </a:tc>
                <a:tc>
                  <a:txBody>
                    <a:bodyPr/>
                    <a:lstStyle/>
                    <a:p>
                      <a:pPr algn="ctr"/>
                      <a:r>
                        <a:rPr lang="de-DE" sz="1800" dirty="0"/>
                        <a:t>1.438</a:t>
                      </a:r>
                    </a:p>
                  </a:txBody>
                  <a:tcPr marL="91439" marR="91439" marT="45752" marB="45752"/>
                </a:tc>
                <a:extLst>
                  <a:ext uri="{0D108BD9-81ED-4DB2-BD59-A6C34878D82A}">
                    <a16:rowId xmlns:a16="http://schemas.microsoft.com/office/drawing/2014/main" val="10003"/>
                  </a:ext>
                </a:extLst>
              </a:tr>
              <a:tr h="371096">
                <a:tc>
                  <a:txBody>
                    <a:bodyPr/>
                    <a:lstStyle/>
                    <a:p>
                      <a:r>
                        <a:rPr lang="de-DE" sz="1800" dirty="0"/>
                        <a:t>256ci</a:t>
                      </a:r>
                    </a:p>
                  </a:txBody>
                  <a:tcPr marL="91439" marR="91439" marT="45752" marB="45752"/>
                </a:tc>
                <a:tc>
                  <a:txBody>
                    <a:bodyPr/>
                    <a:lstStyle/>
                    <a:p>
                      <a:pPr algn="ctr"/>
                      <a:r>
                        <a:rPr lang="de-DE" sz="1800" dirty="0"/>
                        <a:t>1.800</a:t>
                      </a:r>
                    </a:p>
                  </a:txBody>
                  <a:tcPr marL="91439" marR="91439" marT="45752" marB="45752"/>
                </a:tc>
                <a:extLst>
                  <a:ext uri="{0D108BD9-81ED-4DB2-BD59-A6C34878D82A}">
                    <a16:rowId xmlns:a16="http://schemas.microsoft.com/office/drawing/2014/main" val="10004"/>
                  </a:ext>
                </a:extLst>
              </a:tr>
            </a:tbl>
          </a:graphicData>
        </a:graphic>
      </p:graphicFrame>
      <p:sp>
        <p:nvSpPr>
          <p:cNvPr id="9" name="Text Box 9"/>
          <p:cNvSpPr txBox="1">
            <a:spLocks noChangeArrowheads="1"/>
          </p:cNvSpPr>
          <p:nvPr/>
        </p:nvSpPr>
        <p:spPr bwMode="auto">
          <a:xfrm>
            <a:off x="4019610" y="7049566"/>
            <a:ext cx="55626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*TEC-Wert = durchschnittlicher Mischwert aus Betriebs- und Stand-by-Zeiten gemäß Energy Star</a:t>
            </a:r>
          </a:p>
        </p:txBody>
      </p:sp>
    </p:spTree>
    <p:extLst>
      <p:ext uri="{BB962C8B-B14F-4D97-AF65-F5344CB8AC3E}">
        <p14:creationId xmlns:p14="http://schemas.microsoft.com/office/powerpoint/2010/main" val="39744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pPr eaLnBrk="1" hangingPunct="1"/>
            <a:r>
              <a:rPr lang="de-DE" dirty="0"/>
              <a:t>UTAX 206ci/256ci</a:t>
            </a:r>
          </a:p>
        </p:txBody>
      </p:sp>
      <p:sp>
        <p:nvSpPr>
          <p:cNvPr id="17411" name="Rectangle 6"/>
          <p:cNvSpPr>
            <a:spLocks noGrp="1" noChangeArrowheads="1"/>
          </p:cNvSpPr>
          <p:nvPr>
            <p:ph type="body" idx="1"/>
          </p:nvPr>
        </p:nvSpPr>
        <p:spPr/>
        <p:txBody>
          <a:bodyPr/>
          <a:lstStyle/>
          <a:p>
            <a:pPr marL="0" indent="0" eaLnBrk="1" hangingPunct="1"/>
            <a:endParaRPr lang="de-DE" dirty="0"/>
          </a:p>
        </p:txBody>
      </p:sp>
      <p:sp>
        <p:nvSpPr>
          <p:cNvPr id="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a:t>
            </a:fld>
            <a:endParaRPr lang="en-GB" sz="1000" dirty="0">
              <a:solidFill>
                <a:srgbClr val="B2B2B2"/>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008" y="3352315"/>
            <a:ext cx="2016224" cy="348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600" y="3345122"/>
            <a:ext cx="3139521" cy="344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976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Sicherheit</a:t>
            </a:r>
          </a:p>
        </p:txBody>
      </p:sp>
      <p:sp>
        <p:nvSpPr>
          <p:cNvPr id="17411" name="Rectangle 6"/>
          <p:cNvSpPr>
            <a:spLocks noGrp="1" noChangeArrowheads="1"/>
          </p:cNvSpPr>
          <p:nvPr>
            <p:ph type="body" idx="1"/>
          </p:nvPr>
        </p:nvSpPr>
        <p:spPr/>
        <p:txBody>
          <a:bodyPr/>
          <a:lstStyle/>
          <a:p>
            <a:pPr lvl="1"/>
            <a:r>
              <a:rPr lang="de-DE" dirty="0"/>
              <a:t>Die Systeme besitzen keine Festplatte, auf der Daten nachhaltig gespeichert werden.</a:t>
            </a:r>
          </a:p>
          <a:p>
            <a:pPr lvl="1"/>
            <a:r>
              <a:rPr lang="de-DE" dirty="0"/>
              <a:t>Die IPv6/SSL-Verschlüsselung, sowie SMTP-Authentifizierung und LDAP werden unterstützt.</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30</a:t>
            </a:fld>
            <a:endParaRPr lang="en-GB" sz="1000" dirty="0">
              <a:solidFill>
                <a:srgbClr val="B2B2B2"/>
              </a:solidFill>
            </a:endParaRPr>
          </a:p>
        </p:txBody>
      </p:sp>
      <p:grpSp>
        <p:nvGrpSpPr>
          <p:cNvPr id="3" name="Gruppieren 2"/>
          <p:cNvGrpSpPr/>
          <p:nvPr/>
        </p:nvGrpSpPr>
        <p:grpSpPr>
          <a:xfrm>
            <a:off x="3135784" y="3919605"/>
            <a:ext cx="5024438" cy="3268663"/>
            <a:chOff x="3135784" y="3919605"/>
            <a:chExt cx="5024438" cy="3268663"/>
          </a:xfrm>
        </p:grpSpPr>
        <p:grpSp>
          <p:nvGrpSpPr>
            <p:cNvPr id="10" name="Group 7"/>
            <p:cNvGrpSpPr>
              <a:grpSpLocks/>
            </p:cNvGrpSpPr>
            <p:nvPr/>
          </p:nvGrpSpPr>
          <p:grpSpPr bwMode="auto">
            <a:xfrm>
              <a:off x="3135784" y="3919605"/>
              <a:ext cx="5024438" cy="3268663"/>
              <a:chOff x="2198" y="3218"/>
              <a:chExt cx="7970" cy="5430"/>
            </a:xfrm>
          </p:grpSpPr>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 y="3218"/>
                <a:ext cx="7970" cy="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4096" y="3534"/>
                <a:ext cx="1438" cy="51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80" tIns="9828" rIns="16380" bIns="9828"/>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altLang="ja-JP" sz="1000">
                    <a:solidFill>
                      <a:srgbClr val="000000"/>
                    </a:solidFill>
                    <a:ea typeface="MS Mincho" pitchFamily="49" charset="-128"/>
                  </a:rPr>
                  <a:t>Wichtige</a:t>
                </a:r>
              </a:p>
              <a:p>
                <a:pPr eaLnBrk="1" hangingPunct="1"/>
                <a:r>
                  <a:rPr lang="de-DE" altLang="ja-JP" sz="1000">
                    <a:solidFill>
                      <a:srgbClr val="000000"/>
                    </a:solidFill>
                    <a:ea typeface="MS Mincho" pitchFamily="49" charset="-128"/>
                  </a:rPr>
                  <a:t>Unterlagen</a:t>
                </a:r>
                <a:endParaRPr lang="de-DE" sz="1000"/>
              </a:p>
            </p:txBody>
          </p:sp>
          <p:sp>
            <p:nvSpPr>
              <p:cNvPr id="14" name="Text Box 10"/>
              <p:cNvSpPr txBox="1">
                <a:spLocks noChangeArrowheads="1"/>
              </p:cNvSpPr>
              <p:nvPr/>
            </p:nvSpPr>
            <p:spPr bwMode="auto">
              <a:xfrm>
                <a:off x="4096" y="4957"/>
                <a:ext cx="1438" cy="4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80" tIns="9828" rIns="16380" bIns="9828"/>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altLang="ja-JP" sz="1000">
                    <a:solidFill>
                      <a:srgbClr val="000000"/>
                    </a:solidFill>
                    <a:ea typeface="MS Mincho" pitchFamily="49" charset="-128"/>
                  </a:rPr>
                  <a:t>Persönliche</a:t>
                </a:r>
              </a:p>
              <a:p>
                <a:pPr eaLnBrk="1" hangingPunct="1"/>
                <a:r>
                  <a:rPr lang="de-DE" altLang="ja-JP" sz="1000">
                    <a:solidFill>
                      <a:srgbClr val="000000"/>
                    </a:solidFill>
                    <a:ea typeface="MS Mincho" pitchFamily="49" charset="-128"/>
                  </a:rPr>
                  <a:t>Informationen</a:t>
                </a:r>
                <a:endParaRPr lang="de-DE" sz="1000"/>
              </a:p>
            </p:txBody>
          </p:sp>
          <p:sp>
            <p:nvSpPr>
              <p:cNvPr id="15" name="Text Box 11"/>
              <p:cNvSpPr txBox="1">
                <a:spLocks noChangeArrowheads="1"/>
              </p:cNvSpPr>
              <p:nvPr/>
            </p:nvSpPr>
            <p:spPr bwMode="auto">
              <a:xfrm>
                <a:off x="4096" y="6380"/>
                <a:ext cx="1438" cy="52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80" tIns="9828" rIns="16380" bIns="9828"/>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altLang="ja-JP" sz="1000">
                    <a:solidFill>
                      <a:srgbClr val="000000"/>
                    </a:solidFill>
                    <a:ea typeface="MS Mincho" pitchFamily="49" charset="-128"/>
                  </a:rPr>
                  <a:t>Vertrauliche</a:t>
                </a:r>
              </a:p>
              <a:p>
                <a:pPr eaLnBrk="1" hangingPunct="1"/>
                <a:r>
                  <a:rPr lang="de-DE" altLang="ja-JP" sz="1000">
                    <a:solidFill>
                      <a:srgbClr val="000000"/>
                    </a:solidFill>
                    <a:ea typeface="MS Mincho" pitchFamily="49" charset="-128"/>
                  </a:rPr>
                  <a:t>Informationen</a:t>
                </a:r>
                <a:endParaRPr lang="de-DE" sz="1000"/>
              </a:p>
            </p:txBody>
          </p:sp>
          <p:sp>
            <p:nvSpPr>
              <p:cNvPr id="16" name="Text Box 12"/>
              <p:cNvSpPr txBox="1">
                <a:spLocks noChangeArrowheads="1"/>
              </p:cNvSpPr>
              <p:nvPr/>
            </p:nvSpPr>
            <p:spPr bwMode="auto">
              <a:xfrm>
                <a:off x="5742" y="4464"/>
                <a:ext cx="2138" cy="83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80" tIns="9828" rIns="16380" bIns="9828"/>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lang="de-DE" altLang="ja-JP" sz="1200">
                    <a:solidFill>
                      <a:srgbClr val="000000"/>
                    </a:solidFill>
                    <a:ea typeface="MS Mincho" pitchFamily="49" charset="-128"/>
                  </a:rPr>
                  <a:t>SSL-kompatible</a:t>
                </a:r>
              </a:p>
              <a:p>
                <a:pPr eaLnBrk="1" hangingPunct="1"/>
                <a:r>
                  <a:rPr lang="de-DE" altLang="ja-JP" sz="1200">
                    <a:solidFill>
                      <a:srgbClr val="000000"/>
                    </a:solidFill>
                    <a:ea typeface="MS Mincho" pitchFamily="49" charset="-128"/>
                  </a:rPr>
                  <a:t>Verschlüsselung</a:t>
                </a:r>
              </a:p>
              <a:p>
                <a:pPr eaLnBrk="1" hangingPunct="1"/>
                <a:endParaRPr lang="de-DE" sz="1600"/>
              </a:p>
            </p:txBody>
          </p:sp>
        </p:grpSp>
        <p:pic>
          <p:nvPicPr>
            <p:cNvPr id="17" name="Picture 2" descr="N:\Produktinfo\SMART_HyPAS\Fotos\UTAX\UTAX306i_PF471.tif"/>
            <p:cNvPicPr>
              <a:picLocks noChangeAspect="1" noChangeArrowheads="1"/>
            </p:cNvPicPr>
            <p:nvPr/>
          </p:nvPicPr>
          <p:blipFill rotWithShape="1">
            <a:blip r:embed="rId3">
              <a:extLst>
                <a:ext uri="{28A0092B-C50C-407E-A947-70E740481C1C}">
                  <a14:useLocalDpi xmlns:a14="http://schemas.microsoft.com/office/drawing/2010/main" val="0"/>
                </a:ext>
              </a:extLst>
            </a:blip>
            <a:srcRect b="28349"/>
            <a:stretch/>
          </p:blipFill>
          <p:spPr bwMode="auto">
            <a:xfrm>
              <a:off x="6654633" y="4658943"/>
              <a:ext cx="1233679" cy="1789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826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Sicherheit – Card Authentication Kit (B)</a:t>
            </a:r>
          </a:p>
        </p:txBody>
      </p:sp>
      <p:sp>
        <p:nvSpPr>
          <p:cNvPr id="17411" name="Rectangle 6"/>
          <p:cNvSpPr>
            <a:spLocks noGrp="1" noChangeArrowheads="1"/>
          </p:cNvSpPr>
          <p:nvPr>
            <p:ph type="body" idx="1"/>
          </p:nvPr>
        </p:nvSpPr>
        <p:spPr>
          <a:xfrm>
            <a:off x="759520" y="2729086"/>
            <a:ext cx="8836025" cy="4194175"/>
          </a:xfrm>
        </p:spPr>
        <p:txBody>
          <a:bodyPr/>
          <a:lstStyle/>
          <a:p>
            <a:pPr lvl="1"/>
            <a:r>
              <a:rPr lang="de-DE" dirty="0"/>
              <a:t>Das optionale Card Authentication Kit (B) ist eine Schnittstelle für externe Kartenlesegeräte. Die Funktionalität wird über einen kostenpflichtigen Lizenzschlüssel auf der Homepage freigeschaltet. </a:t>
            </a:r>
          </a:p>
          <a:p>
            <a:pPr lvl="1"/>
            <a:r>
              <a:rPr lang="de-DE" dirty="0"/>
              <a:t>Zusätzlich werden ein USB-Kartenleser sowie Chipkarten bzw. Transponder benötigt.</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31</a:t>
            </a:fld>
            <a:endParaRPr lang="en-GB" sz="1000" dirty="0">
              <a:solidFill>
                <a:srgbClr val="B2B2B2"/>
              </a:solidFill>
            </a:endParaRPr>
          </a:p>
        </p:txBody>
      </p:sp>
      <p:grpSp>
        <p:nvGrpSpPr>
          <p:cNvPr id="18" name="Gruppieren 3"/>
          <p:cNvGrpSpPr>
            <a:grpSpLocks/>
          </p:cNvGrpSpPr>
          <p:nvPr/>
        </p:nvGrpSpPr>
        <p:grpSpPr bwMode="auto">
          <a:xfrm>
            <a:off x="1649263" y="4263532"/>
            <a:ext cx="6411445" cy="2988602"/>
            <a:chOff x="1357909" y="2970772"/>
            <a:chExt cx="6410919" cy="2988703"/>
          </a:xfrm>
        </p:grpSpPr>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909" y="3380556"/>
              <a:ext cx="28956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921" y="3259138"/>
              <a:ext cx="1985963"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eck 20"/>
            <p:cNvSpPr/>
            <p:nvPr/>
          </p:nvSpPr>
          <p:spPr>
            <a:xfrm>
              <a:off x="2124288" y="4748754"/>
              <a:ext cx="1296038" cy="1371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884" y="2970772"/>
              <a:ext cx="1389944" cy="148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4216" y="5851986"/>
            <a:ext cx="1390057" cy="137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52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Sonderfunktionen Farbsysteme</a:t>
            </a:r>
          </a:p>
        </p:txBody>
      </p:sp>
      <p:sp>
        <p:nvSpPr>
          <p:cNvPr id="17411" name="Rectangle 6"/>
          <p:cNvSpPr>
            <a:spLocks noGrp="1" noChangeArrowheads="1"/>
          </p:cNvSpPr>
          <p:nvPr>
            <p:ph type="body" idx="1"/>
          </p:nvPr>
        </p:nvSpPr>
        <p:spPr>
          <a:xfrm>
            <a:off x="759520" y="2729086"/>
            <a:ext cx="8836025" cy="4194175"/>
          </a:xfrm>
        </p:spPr>
        <p:txBody>
          <a:bodyPr/>
          <a:lstStyle/>
          <a:p>
            <a:pPr lvl="1"/>
            <a:r>
              <a:rPr lang="de-DE" dirty="0"/>
              <a:t>Die Nutzung der Farbkopierfunktion kann je nach Benutzer eingeschränkt oder zugelassen werden.</a:t>
            </a:r>
          </a:p>
          <a:p>
            <a:pPr lvl="1"/>
            <a:r>
              <a:rPr lang="de-DE" dirty="0"/>
              <a:t>Bis zu max. 500 Seiten können noch in s/w produziert werden, wenn der     Farbtoner leer ist.</a:t>
            </a:r>
          </a:p>
          <a:p>
            <a:pPr lvl="1"/>
            <a:r>
              <a:rPr lang="de-DE" dirty="0"/>
              <a:t>Automatische Farbwahl (Autofarbe, Mehrfarbig, Schwarz/Weiß)</a:t>
            </a:r>
          </a:p>
          <a:p>
            <a:pPr lvl="1"/>
            <a:r>
              <a:rPr lang="de-DE" dirty="0"/>
              <a:t>Farbsättigungseinstellung</a:t>
            </a:r>
          </a:p>
          <a:p>
            <a:pPr lvl="1"/>
            <a:r>
              <a:rPr lang="de-DE" dirty="0"/>
              <a:t>Anpassung der Farbregistrierung</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32</a:t>
            </a:fld>
            <a:endParaRPr lang="en-GB" sz="1000" dirty="0">
              <a:solidFill>
                <a:srgbClr val="B2B2B2"/>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90" r="27121" b="36150"/>
          <a:stretch/>
        </p:blipFill>
        <p:spPr bwMode="auto">
          <a:xfrm>
            <a:off x="6736184" y="4477365"/>
            <a:ext cx="2692365" cy="225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bwMode="auto">
          <a:xfrm rot="1162700">
            <a:off x="6969880" y="5308995"/>
            <a:ext cx="457200" cy="1052656"/>
          </a:xfrm>
          <a:prstGeom prst="round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27273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Produktivität (Kopieren/Drucken)</a:t>
            </a:r>
            <a:br>
              <a:rPr lang="de-DE" dirty="0"/>
            </a:br>
            <a:r>
              <a:rPr lang="de-DE" dirty="0"/>
              <a:t>256i/306i</a:t>
            </a:r>
          </a:p>
        </p:txBody>
      </p:sp>
      <p:sp>
        <p:nvSpPr>
          <p:cNvPr id="17411" name="Rectangle 6"/>
          <p:cNvSpPr>
            <a:spLocks noGrp="1" noChangeArrowheads="1"/>
          </p:cNvSpPr>
          <p:nvPr>
            <p:ph type="body" idx="1"/>
          </p:nvPr>
        </p:nvSpPr>
        <p:spPr/>
        <p:txBody>
          <a:bodyPr/>
          <a:lstStyle/>
          <a:p>
            <a:pPr lvl="1"/>
            <a:r>
              <a:rPr lang="de-DE" dirty="0"/>
              <a:t>25 bzw. 30 DIN-A4-Seiten/Min. simplex, 25 bzw. 28 DIN-A4-Seiten/Min. duplex</a:t>
            </a:r>
          </a:p>
          <a:p>
            <a:pPr lvl="1"/>
            <a:r>
              <a:rPr lang="de-DE" dirty="0"/>
              <a:t>12 bzw. 15 DIN-A3-Seiten/Min.</a:t>
            </a:r>
          </a:p>
          <a:p>
            <a:pPr lvl="1"/>
            <a:r>
              <a:rPr lang="de-DE" dirty="0"/>
              <a:t>Scan </a:t>
            </a:r>
            <a:r>
              <a:rPr lang="de-DE" dirty="0" err="1"/>
              <a:t>Once</a:t>
            </a:r>
            <a:r>
              <a:rPr lang="de-DE" dirty="0"/>
              <a:t> - Copy </a:t>
            </a:r>
            <a:r>
              <a:rPr lang="de-DE" dirty="0" err="1"/>
              <a:t>Many</a:t>
            </a:r>
            <a:endParaRPr lang="de-DE" dirty="0"/>
          </a:p>
          <a:p>
            <a:pPr lvl="1"/>
            <a:r>
              <a:rPr lang="de-DE" dirty="0"/>
              <a:t>Kurze Anwärmzeit von 20 Sekunden</a:t>
            </a:r>
          </a:p>
          <a:p>
            <a:pPr lvl="1"/>
            <a:r>
              <a:rPr lang="de-DE" dirty="0"/>
              <a:t>1. Seite nach 7,8 Sekunden (Kopie) / 8 Sekunden (Druck)</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33</a:t>
            </a:fld>
            <a:endParaRPr lang="en-GB" sz="1000" dirty="0">
              <a:solidFill>
                <a:srgbClr val="B2B2B2"/>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323411496"/>
              </p:ext>
            </p:extLst>
          </p:nvPr>
        </p:nvGraphicFramePr>
        <p:xfrm>
          <a:off x="2055664" y="4889326"/>
          <a:ext cx="5529264" cy="2387601"/>
        </p:xfrm>
        <a:graphic>
          <a:graphicData uri="http://schemas.openxmlformats.org/drawingml/2006/table">
            <a:tbl>
              <a:tblPr firstRow="1" bandRow="1">
                <a:tableStyleId>{5C22544A-7EE6-4342-B048-85BDC9FD1C3A}</a:tableStyleId>
              </a:tblPr>
              <a:tblGrid>
                <a:gridCol w="967621">
                  <a:extLst>
                    <a:ext uri="{9D8B030D-6E8A-4147-A177-3AD203B41FA5}">
                      <a16:colId xmlns:a16="http://schemas.microsoft.com/office/drawing/2014/main" val="20000"/>
                    </a:ext>
                  </a:extLst>
                </a:gridCol>
                <a:gridCol w="1305848">
                  <a:extLst>
                    <a:ext uri="{9D8B030D-6E8A-4147-A177-3AD203B41FA5}">
                      <a16:colId xmlns:a16="http://schemas.microsoft.com/office/drawing/2014/main" val="20001"/>
                    </a:ext>
                  </a:extLst>
                </a:gridCol>
                <a:gridCol w="1085265">
                  <a:extLst>
                    <a:ext uri="{9D8B030D-6E8A-4147-A177-3AD203B41FA5}">
                      <a16:colId xmlns:a16="http://schemas.microsoft.com/office/drawing/2014/main" val="20002"/>
                    </a:ext>
                  </a:extLst>
                </a:gridCol>
                <a:gridCol w="1085265">
                  <a:extLst>
                    <a:ext uri="{9D8B030D-6E8A-4147-A177-3AD203B41FA5}">
                      <a16:colId xmlns:a16="http://schemas.microsoft.com/office/drawing/2014/main" val="20003"/>
                    </a:ext>
                  </a:extLst>
                </a:gridCol>
                <a:gridCol w="1085265">
                  <a:extLst>
                    <a:ext uri="{9D8B030D-6E8A-4147-A177-3AD203B41FA5}">
                      <a16:colId xmlns:a16="http://schemas.microsoft.com/office/drawing/2014/main" val="20004"/>
                    </a:ext>
                  </a:extLst>
                </a:gridCol>
              </a:tblGrid>
              <a:tr h="829733">
                <a:tc>
                  <a:txBody>
                    <a:bodyPr/>
                    <a:lstStyle/>
                    <a:p>
                      <a:pPr marL="0" marR="0" lvl="0" indent="0" algn="l"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Format</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via</a:t>
                      </a:r>
                    </a:p>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Vorlagenglas</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via Original-einzug</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Simplex</a:t>
                      </a:r>
                    </a:p>
                  </a:txBody>
                  <a:tcPr marL="17998" marR="17998" marT="10797" marB="10797"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Duplex</a:t>
                      </a:r>
                    </a:p>
                  </a:txBody>
                  <a:tcPr marL="17998" marR="17998" marT="10797" marB="10797" anchor="ctr" horzOverflow="overflow"/>
                </a:tc>
                <a:extLst>
                  <a:ext uri="{0D108BD9-81ED-4DB2-BD59-A6C34878D82A}">
                    <a16:rowId xmlns:a16="http://schemas.microsoft.com/office/drawing/2014/main" val="10000"/>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A4</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25 / 30</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20</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25 / 30</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25 / 28</a:t>
                      </a:r>
                    </a:p>
                  </a:txBody>
                  <a:tcPr marL="17998" marR="17998" marT="10797" marB="10797" horzOverflow="overflow"/>
                </a:tc>
                <a:extLst>
                  <a:ext uri="{0D108BD9-81ED-4DB2-BD59-A6C34878D82A}">
                    <a16:rowId xmlns:a16="http://schemas.microsoft.com/office/drawing/2014/main" val="10001"/>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A3</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10</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9 / 10</a:t>
                      </a:r>
                    </a:p>
                  </a:txBody>
                  <a:tcPr marL="17998" marR="17998" marT="10797" marB="10797" horzOverflow="overflow"/>
                </a:tc>
                <a:extLst>
                  <a:ext uri="{0D108BD9-81ED-4DB2-BD59-A6C34878D82A}">
                    <a16:rowId xmlns:a16="http://schemas.microsoft.com/office/drawing/2014/main" val="10002"/>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A5R</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defRPr/>
                      </a:pPr>
                      <a:r>
                        <a:rPr kumimoji="0" lang="de-DE" sz="1200" b="1" i="0" u="none" strike="noStrike" cap="none" normalizeH="0" baseline="0" dirty="0">
                          <a:ln>
                            <a:noFill/>
                          </a:ln>
                          <a:solidFill>
                            <a:schemeClr val="tx1"/>
                          </a:solidFill>
                          <a:effectLst/>
                          <a:latin typeface="Arial" charset="0"/>
                        </a:rPr>
                        <a:t>12 / 15</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12 / 15</a:t>
                      </a:r>
                    </a:p>
                  </a:txBody>
                  <a:tcPr marL="17998" marR="17998" marT="10797" marB="10797" horzOverflow="overflow"/>
                </a:tc>
                <a:extLst>
                  <a:ext uri="{0D108BD9-81ED-4DB2-BD59-A6C34878D82A}">
                    <a16:rowId xmlns:a16="http://schemas.microsoft.com/office/drawing/2014/main" val="10003"/>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A6R*</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12 / 15</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a:t>
                      </a:r>
                    </a:p>
                  </a:txBody>
                  <a:tcPr marL="17998" marR="17998" marT="10797" marB="10797" horzOverflow="overflow"/>
                </a:tc>
                <a:extLst>
                  <a:ext uri="{0D108BD9-81ED-4DB2-BD59-A6C34878D82A}">
                    <a16:rowId xmlns:a16="http://schemas.microsoft.com/office/drawing/2014/main" val="10004"/>
                  </a:ext>
                </a:extLst>
              </a:tr>
            </a:tbl>
          </a:graphicData>
        </a:graphic>
      </p:graphicFrame>
      <p:sp>
        <p:nvSpPr>
          <p:cNvPr id="6" name="Text Box 9"/>
          <p:cNvSpPr txBox="1">
            <a:spLocks noChangeArrowheads="1"/>
          </p:cNvSpPr>
          <p:nvPr/>
        </p:nvSpPr>
        <p:spPr bwMode="auto">
          <a:xfrm>
            <a:off x="8879009" y="7049566"/>
            <a:ext cx="703201" cy="17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*via Bypass</a:t>
            </a:r>
          </a:p>
        </p:txBody>
      </p:sp>
    </p:spTree>
    <p:extLst>
      <p:ext uri="{BB962C8B-B14F-4D97-AF65-F5344CB8AC3E}">
        <p14:creationId xmlns:p14="http://schemas.microsoft.com/office/powerpoint/2010/main" val="82781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Produktivität (Kopieren/Drucken)</a:t>
            </a:r>
            <a:br>
              <a:rPr lang="de-DE" dirty="0"/>
            </a:br>
            <a:r>
              <a:rPr lang="de-DE" dirty="0"/>
              <a:t>206ci/256ci</a:t>
            </a:r>
          </a:p>
        </p:txBody>
      </p:sp>
      <p:sp>
        <p:nvSpPr>
          <p:cNvPr id="17411" name="Rectangle 6"/>
          <p:cNvSpPr>
            <a:spLocks noGrp="1" noChangeArrowheads="1"/>
          </p:cNvSpPr>
          <p:nvPr>
            <p:ph type="body" idx="1"/>
          </p:nvPr>
        </p:nvSpPr>
        <p:spPr/>
        <p:txBody>
          <a:bodyPr/>
          <a:lstStyle/>
          <a:p>
            <a:pPr lvl="1"/>
            <a:r>
              <a:rPr lang="de-DE" dirty="0"/>
              <a:t>20 bzw. 25 DIN-A4-Seiten/Min. simplex, 19 bzw. 23 DIN-A4-Seiten/Min. duplex</a:t>
            </a:r>
          </a:p>
          <a:p>
            <a:pPr lvl="1"/>
            <a:r>
              <a:rPr lang="de-DE" dirty="0"/>
              <a:t>10 bzw. 13 DIN-A3-Seiten/Min.</a:t>
            </a:r>
          </a:p>
          <a:p>
            <a:pPr lvl="1"/>
            <a:r>
              <a:rPr lang="de-DE" dirty="0"/>
              <a:t>Scan </a:t>
            </a:r>
            <a:r>
              <a:rPr lang="de-DE" dirty="0" err="1"/>
              <a:t>Once</a:t>
            </a:r>
            <a:r>
              <a:rPr lang="de-DE" dirty="0"/>
              <a:t> - Copy </a:t>
            </a:r>
            <a:r>
              <a:rPr lang="de-DE" dirty="0" err="1"/>
              <a:t>Many</a:t>
            </a:r>
            <a:endParaRPr lang="de-DE" dirty="0"/>
          </a:p>
          <a:p>
            <a:pPr lvl="1"/>
            <a:r>
              <a:rPr lang="de-DE" dirty="0"/>
              <a:t>Kurze Anwärmzeit von 20 Sekunden</a:t>
            </a:r>
          </a:p>
          <a:p>
            <a:pPr lvl="1"/>
            <a:r>
              <a:rPr lang="de-DE" dirty="0"/>
              <a:t>1. Seite nach 11,7 Sekunden (s/w) / 13,6 Sekunden (Farbe)</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34</a:t>
            </a:fld>
            <a:endParaRPr lang="en-GB" sz="1000" dirty="0">
              <a:solidFill>
                <a:srgbClr val="B2B2B2"/>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4239522937"/>
              </p:ext>
            </p:extLst>
          </p:nvPr>
        </p:nvGraphicFramePr>
        <p:xfrm>
          <a:off x="2055664" y="4889326"/>
          <a:ext cx="5529264" cy="2387601"/>
        </p:xfrm>
        <a:graphic>
          <a:graphicData uri="http://schemas.openxmlformats.org/drawingml/2006/table">
            <a:tbl>
              <a:tblPr firstRow="1" bandRow="1">
                <a:tableStyleId>{5C22544A-7EE6-4342-B048-85BDC9FD1C3A}</a:tableStyleId>
              </a:tblPr>
              <a:tblGrid>
                <a:gridCol w="967621">
                  <a:extLst>
                    <a:ext uri="{9D8B030D-6E8A-4147-A177-3AD203B41FA5}">
                      <a16:colId xmlns:a16="http://schemas.microsoft.com/office/drawing/2014/main" val="20000"/>
                    </a:ext>
                  </a:extLst>
                </a:gridCol>
                <a:gridCol w="1305848">
                  <a:extLst>
                    <a:ext uri="{9D8B030D-6E8A-4147-A177-3AD203B41FA5}">
                      <a16:colId xmlns:a16="http://schemas.microsoft.com/office/drawing/2014/main" val="20001"/>
                    </a:ext>
                  </a:extLst>
                </a:gridCol>
                <a:gridCol w="1085265">
                  <a:extLst>
                    <a:ext uri="{9D8B030D-6E8A-4147-A177-3AD203B41FA5}">
                      <a16:colId xmlns:a16="http://schemas.microsoft.com/office/drawing/2014/main" val="20002"/>
                    </a:ext>
                  </a:extLst>
                </a:gridCol>
                <a:gridCol w="1085265">
                  <a:extLst>
                    <a:ext uri="{9D8B030D-6E8A-4147-A177-3AD203B41FA5}">
                      <a16:colId xmlns:a16="http://schemas.microsoft.com/office/drawing/2014/main" val="20003"/>
                    </a:ext>
                  </a:extLst>
                </a:gridCol>
                <a:gridCol w="1085265">
                  <a:extLst>
                    <a:ext uri="{9D8B030D-6E8A-4147-A177-3AD203B41FA5}">
                      <a16:colId xmlns:a16="http://schemas.microsoft.com/office/drawing/2014/main" val="20004"/>
                    </a:ext>
                  </a:extLst>
                </a:gridCol>
              </a:tblGrid>
              <a:tr h="829733">
                <a:tc>
                  <a:txBody>
                    <a:bodyPr/>
                    <a:lstStyle/>
                    <a:p>
                      <a:pPr marL="0" marR="0" lvl="0" indent="0" algn="l"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Format</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via</a:t>
                      </a:r>
                    </a:p>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Vorlagenglas</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via Original-einzug</a:t>
                      </a:r>
                    </a:p>
                  </a:txBody>
                  <a:tcPr marL="17998" marR="17998" marT="10802" marB="10802"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Simplex-Druck</a:t>
                      </a:r>
                    </a:p>
                  </a:txBody>
                  <a:tcPr marL="17998" marR="17998" marT="10797" marB="10797"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Seiten/Min. Duplex-Druck</a:t>
                      </a:r>
                    </a:p>
                  </a:txBody>
                  <a:tcPr marL="17998" marR="17998" marT="10797" marB="10797" anchor="ctr" horzOverflow="overflow"/>
                </a:tc>
                <a:extLst>
                  <a:ext uri="{0D108BD9-81ED-4DB2-BD59-A6C34878D82A}">
                    <a16:rowId xmlns:a16="http://schemas.microsoft.com/office/drawing/2014/main" val="10000"/>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A4</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20 / 25</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20</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20 / 25</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19 / 23</a:t>
                      </a:r>
                    </a:p>
                  </a:txBody>
                  <a:tcPr marL="17998" marR="17998" marT="10797" marB="10797" horzOverflow="overflow"/>
                </a:tc>
                <a:extLst>
                  <a:ext uri="{0D108BD9-81ED-4DB2-BD59-A6C34878D82A}">
                    <a16:rowId xmlns:a16="http://schemas.microsoft.com/office/drawing/2014/main" val="10001"/>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A3</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8 / 9</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8 / 9</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10 / 13</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6 / 7</a:t>
                      </a:r>
                    </a:p>
                  </a:txBody>
                  <a:tcPr marL="17998" marR="17998" marT="10797" marB="10797" horzOverflow="overflow"/>
                </a:tc>
                <a:extLst>
                  <a:ext uri="{0D108BD9-81ED-4DB2-BD59-A6C34878D82A}">
                    <a16:rowId xmlns:a16="http://schemas.microsoft.com/office/drawing/2014/main" val="10002"/>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A5R</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10 / 13</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defRPr/>
                      </a:pPr>
                      <a:r>
                        <a:rPr kumimoji="0" lang="de-DE" sz="1200" b="1" i="0" u="none" strike="noStrike" cap="none" normalizeH="0" baseline="0" dirty="0">
                          <a:ln>
                            <a:noFill/>
                          </a:ln>
                          <a:solidFill>
                            <a:schemeClr val="tx1"/>
                          </a:solidFill>
                          <a:effectLst/>
                          <a:latin typeface="Arial" charset="0"/>
                        </a:rPr>
                        <a:t>10 / 13</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10 / 13</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10 / 13</a:t>
                      </a:r>
                    </a:p>
                  </a:txBody>
                  <a:tcPr marL="17998" marR="17998" marT="10797" marB="10797" horzOverflow="overflow"/>
                </a:tc>
                <a:extLst>
                  <a:ext uri="{0D108BD9-81ED-4DB2-BD59-A6C34878D82A}">
                    <a16:rowId xmlns:a16="http://schemas.microsoft.com/office/drawing/2014/main" val="10003"/>
                  </a:ext>
                </a:extLst>
              </a:tr>
              <a:tr h="389467">
                <a:tc>
                  <a:txBody>
                    <a:bodyPr/>
                    <a:lstStyle/>
                    <a:p>
                      <a:pPr marL="0" marR="0" lvl="0" indent="0" algn="l"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 DIN A6R*</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8  / 10</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a:t>
                      </a:r>
                    </a:p>
                  </a:txBody>
                  <a:tcPr marL="17998" marR="17998" marT="10802" marB="10802"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8 / 10</a:t>
                      </a:r>
                    </a:p>
                  </a:txBody>
                  <a:tcPr marL="17998" marR="17998" marT="10797" marB="10797"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a:t>
                      </a:r>
                    </a:p>
                  </a:txBody>
                  <a:tcPr marL="17998" marR="17998" marT="10797" marB="10797" horzOverflow="overflow"/>
                </a:tc>
                <a:extLst>
                  <a:ext uri="{0D108BD9-81ED-4DB2-BD59-A6C34878D82A}">
                    <a16:rowId xmlns:a16="http://schemas.microsoft.com/office/drawing/2014/main" val="10004"/>
                  </a:ext>
                </a:extLst>
              </a:tr>
            </a:tbl>
          </a:graphicData>
        </a:graphic>
      </p:graphicFrame>
      <p:sp>
        <p:nvSpPr>
          <p:cNvPr id="6" name="Text Box 9"/>
          <p:cNvSpPr txBox="1">
            <a:spLocks noChangeArrowheads="1"/>
          </p:cNvSpPr>
          <p:nvPr/>
        </p:nvSpPr>
        <p:spPr bwMode="auto">
          <a:xfrm>
            <a:off x="8879009" y="7049566"/>
            <a:ext cx="703201" cy="17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*via Bypass</a:t>
            </a:r>
          </a:p>
        </p:txBody>
      </p:sp>
    </p:spTree>
    <p:extLst>
      <p:ext uri="{BB962C8B-B14F-4D97-AF65-F5344CB8AC3E}">
        <p14:creationId xmlns:p14="http://schemas.microsoft.com/office/powerpoint/2010/main" val="3041805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Produktivität (Scannen)</a:t>
            </a:r>
            <a:br>
              <a:rPr lang="de-DE" dirty="0"/>
            </a:br>
            <a:r>
              <a:rPr lang="de-DE" dirty="0"/>
              <a:t>256i/306i</a:t>
            </a:r>
          </a:p>
        </p:txBody>
      </p:sp>
      <p:sp>
        <p:nvSpPr>
          <p:cNvPr id="17411" name="Rectangle 6"/>
          <p:cNvSpPr>
            <a:spLocks noGrp="1" noChangeArrowheads="1"/>
          </p:cNvSpPr>
          <p:nvPr>
            <p:ph type="body" idx="1"/>
          </p:nvPr>
        </p:nvSpPr>
        <p:spPr/>
        <p:txBody>
          <a:bodyPr/>
          <a:lstStyle/>
          <a:p>
            <a:pPr marL="277812" lvl="1" indent="0">
              <a:buNone/>
            </a:pPr>
            <a:endParaRPr lang="de-DE" dirty="0"/>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35</a:t>
            </a:fld>
            <a:endParaRPr lang="en-GB" sz="1000" dirty="0">
              <a:solidFill>
                <a:srgbClr val="B2B2B2"/>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09034320"/>
              </p:ext>
            </p:extLst>
          </p:nvPr>
        </p:nvGraphicFramePr>
        <p:xfrm>
          <a:off x="1551608" y="3377158"/>
          <a:ext cx="7156400" cy="3489892"/>
        </p:xfrm>
        <a:graphic>
          <a:graphicData uri="http://schemas.openxmlformats.org/drawingml/2006/table">
            <a:tbl>
              <a:tblPr firstRow="1" bandRow="1">
                <a:tableStyleId>{5C22544A-7EE6-4342-B048-85BDC9FD1C3A}</a:tableStyleId>
              </a:tblPr>
              <a:tblGrid>
                <a:gridCol w="1789100">
                  <a:extLst>
                    <a:ext uri="{9D8B030D-6E8A-4147-A177-3AD203B41FA5}">
                      <a16:colId xmlns:a16="http://schemas.microsoft.com/office/drawing/2014/main" val="20000"/>
                    </a:ext>
                  </a:extLst>
                </a:gridCol>
                <a:gridCol w="1789100">
                  <a:extLst>
                    <a:ext uri="{9D8B030D-6E8A-4147-A177-3AD203B41FA5}">
                      <a16:colId xmlns:a16="http://schemas.microsoft.com/office/drawing/2014/main" val="20001"/>
                    </a:ext>
                  </a:extLst>
                </a:gridCol>
                <a:gridCol w="1789100">
                  <a:extLst>
                    <a:ext uri="{9D8B030D-6E8A-4147-A177-3AD203B41FA5}">
                      <a16:colId xmlns:a16="http://schemas.microsoft.com/office/drawing/2014/main" val="20002"/>
                    </a:ext>
                  </a:extLst>
                </a:gridCol>
                <a:gridCol w="1789100">
                  <a:extLst>
                    <a:ext uri="{9D8B030D-6E8A-4147-A177-3AD203B41FA5}">
                      <a16:colId xmlns:a16="http://schemas.microsoft.com/office/drawing/2014/main" val="20003"/>
                    </a:ext>
                  </a:extLst>
                </a:gridCol>
              </a:tblGrid>
              <a:tr h="631192">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Modus</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Auflösung</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Bildseiten s/w</a:t>
                      </a:r>
                    </a:p>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pro Minute</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Bildseiten Farbe</a:t>
                      </a:r>
                    </a:p>
                    <a:p>
                      <a:pPr marL="0" marR="0" lvl="0" indent="0" algn="ctr" defTabSz="914400" rtl="0" eaLnBrk="0" fontAlgn="base" latinLnBrk="0" hangingPunct="1">
                        <a:lnSpc>
                          <a:spcPct val="100000"/>
                        </a:lnSpc>
                        <a:spcBef>
                          <a:spcPct val="20000"/>
                        </a:spcBef>
                        <a:spcAft>
                          <a:spcPct val="0"/>
                        </a:spcAft>
                        <a:buClrTx/>
                        <a:buSzTx/>
                        <a:buFontTx/>
                        <a:buNone/>
                        <a:tabLst/>
                        <a:defRPr/>
                      </a:pPr>
                      <a:r>
                        <a:rPr kumimoji="0" lang="de-DE" sz="1400" b="1" i="0" u="none" strike="noStrike" cap="none" normalizeH="0" baseline="0" dirty="0">
                          <a:ln>
                            <a:noFill/>
                          </a:ln>
                          <a:solidFill>
                            <a:schemeClr val="tx1"/>
                          </a:solidFill>
                          <a:effectLst/>
                          <a:latin typeface="Arial" charset="0"/>
                        </a:rPr>
                        <a:t>pro Minute</a:t>
                      </a:r>
                    </a:p>
                  </a:txBody>
                  <a:tcPr marL="18000" marR="18000" marT="10795" marB="10795" anchor="ctr" horzOverflow="overflow"/>
                </a:tc>
                <a:extLst>
                  <a:ext uri="{0D108BD9-81ED-4DB2-BD59-A6C34878D82A}">
                    <a16:rowId xmlns:a16="http://schemas.microsoft.com/office/drawing/2014/main" val="10000"/>
                  </a:ext>
                </a:extLst>
              </a:tr>
              <a:tr h="476450">
                <a:tc rowSpan="3">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Simplex</a:t>
                      </a:r>
                    </a:p>
                  </a:txBody>
                  <a:tcPr marL="18000" marR="18000" marT="10795" marB="10795" anchor="ctr"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600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10 ipm</a:t>
                      </a:r>
                    </a:p>
                  </a:txBody>
                  <a:tcPr marL="18000" marR="18000" marT="10795" marB="10795" horzOverflow="overflow"/>
                </a:tc>
                <a:extLst>
                  <a:ext uri="{0D108BD9-81ED-4DB2-BD59-A6C34878D82A}">
                    <a16:rowId xmlns:a16="http://schemas.microsoft.com/office/drawing/2014/main" val="10001"/>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300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 ipm</a:t>
                      </a:r>
                    </a:p>
                  </a:txBody>
                  <a:tcPr marL="18000" marR="18000" marT="10795" marB="10795" horzOverflow="overflow"/>
                </a:tc>
                <a:extLst>
                  <a:ext uri="{0D108BD9-81ED-4DB2-BD59-A6C34878D82A}">
                    <a16:rowId xmlns:a16="http://schemas.microsoft.com/office/drawing/2014/main" val="10002"/>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 ipm</a:t>
                      </a:r>
                    </a:p>
                  </a:txBody>
                  <a:tcPr marL="18000" marR="18000" marT="10795" marB="10795" horzOverflow="overflow"/>
                </a:tc>
                <a:extLst>
                  <a:ext uri="{0D108BD9-81ED-4DB2-BD59-A6C34878D82A}">
                    <a16:rowId xmlns:a16="http://schemas.microsoft.com/office/drawing/2014/main" val="10003"/>
                  </a:ext>
                </a:extLst>
              </a:tr>
              <a:tr h="476450">
                <a:tc rowSpan="3">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Duplex</a:t>
                      </a:r>
                    </a:p>
                  </a:txBody>
                  <a:tcPr marL="18000" marR="18000" marT="10795" marB="10795" anchor="ctr"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600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9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5 ipm</a:t>
                      </a:r>
                    </a:p>
                  </a:txBody>
                  <a:tcPr marL="18000" marR="18000" marT="10795" marB="10795" horzOverflow="overflow"/>
                </a:tc>
                <a:extLst>
                  <a:ext uri="{0D108BD9-81ED-4DB2-BD59-A6C34878D82A}">
                    <a16:rowId xmlns:a16="http://schemas.microsoft.com/office/drawing/2014/main" val="10004"/>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300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9 ipm</a:t>
                      </a:r>
                    </a:p>
                  </a:txBody>
                  <a:tcPr marL="18000" marR="18000" marT="10795" marB="10795" horzOverflow="overflow"/>
                </a:tc>
                <a:extLst>
                  <a:ext uri="{0D108BD9-81ED-4DB2-BD59-A6C34878D82A}">
                    <a16:rowId xmlns:a16="http://schemas.microsoft.com/office/drawing/2014/main" val="10005"/>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9 ipm</a:t>
                      </a:r>
                    </a:p>
                  </a:txBody>
                  <a:tcPr marL="18000" marR="18000" marT="10795" marB="10795"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89146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Produktivität (Scannen)</a:t>
            </a:r>
            <a:br>
              <a:rPr lang="de-DE" dirty="0"/>
            </a:br>
            <a:r>
              <a:rPr lang="de-DE" dirty="0"/>
              <a:t>206ci/256ci</a:t>
            </a:r>
          </a:p>
        </p:txBody>
      </p:sp>
      <p:sp>
        <p:nvSpPr>
          <p:cNvPr id="17411" name="Rectangle 6"/>
          <p:cNvSpPr>
            <a:spLocks noGrp="1" noChangeArrowheads="1"/>
          </p:cNvSpPr>
          <p:nvPr>
            <p:ph type="body" idx="1"/>
          </p:nvPr>
        </p:nvSpPr>
        <p:spPr/>
        <p:txBody>
          <a:bodyPr/>
          <a:lstStyle/>
          <a:p>
            <a:pPr marL="277812" lvl="1" indent="0">
              <a:buNone/>
            </a:pPr>
            <a:endParaRPr lang="de-DE" dirty="0"/>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36</a:t>
            </a:fld>
            <a:endParaRPr lang="en-GB" sz="1000" dirty="0">
              <a:solidFill>
                <a:srgbClr val="B2B2B2"/>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735679951"/>
              </p:ext>
            </p:extLst>
          </p:nvPr>
        </p:nvGraphicFramePr>
        <p:xfrm>
          <a:off x="1551608" y="3377158"/>
          <a:ext cx="7156400" cy="3489892"/>
        </p:xfrm>
        <a:graphic>
          <a:graphicData uri="http://schemas.openxmlformats.org/drawingml/2006/table">
            <a:tbl>
              <a:tblPr firstRow="1" bandRow="1">
                <a:tableStyleId>{5C22544A-7EE6-4342-B048-85BDC9FD1C3A}</a:tableStyleId>
              </a:tblPr>
              <a:tblGrid>
                <a:gridCol w="1789100">
                  <a:extLst>
                    <a:ext uri="{9D8B030D-6E8A-4147-A177-3AD203B41FA5}">
                      <a16:colId xmlns:a16="http://schemas.microsoft.com/office/drawing/2014/main" val="20000"/>
                    </a:ext>
                  </a:extLst>
                </a:gridCol>
                <a:gridCol w="1789100">
                  <a:extLst>
                    <a:ext uri="{9D8B030D-6E8A-4147-A177-3AD203B41FA5}">
                      <a16:colId xmlns:a16="http://schemas.microsoft.com/office/drawing/2014/main" val="20001"/>
                    </a:ext>
                  </a:extLst>
                </a:gridCol>
                <a:gridCol w="1789100">
                  <a:extLst>
                    <a:ext uri="{9D8B030D-6E8A-4147-A177-3AD203B41FA5}">
                      <a16:colId xmlns:a16="http://schemas.microsoft.com/office/drawing/2014/main" val="20002"/>
                    </a:ext>
                  </a:extLst>
                </a:gridCol>
                <a:gridCol w="1789100">
                  <a:extLst>
                    <a:ext uri="{9D8B030D-6E8A-4147-A177-3AD203B41FA5}">
                      <a16:colId xmlns:a16="http://schemas.microsoft.com/office/drawing/2014/main" val="20003"/>
                    </a:ext>
                  </a:extLst>
                </a:gridCol>
              </a:tblGrid>
              <a:tr h="631192">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Modus</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Auflösung</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Bildseiten s/w</a:t>
                      </a:r>
                    </a:p>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pro Minute</a:t>
                      </a:r>
                    </a:p>
                  </a:txBody>
                  <a:tcPr marL="18000" marR="18000" marT="10795" marB="10795" anchor="ctr" horzOverflow="overflow"/>
                </a:tc>
                <a:tc>
                  <a:txBody>
                    <a:bodyPr/>
                    <a:lstStyle/>
                    <a:p>
                      <a:pPr marL="0" marR="0" lvl="0" indent="0" algn="ctr" defTabSz="914400" rtl="0" eaLnBrk="0"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Bildseiten Farbe</a:t>
                      </a:r>
                    </a:p>
                    <a:p>
                      <a:pPr marL="0" marR="0" lvl="0" indent="0" algn="ctr" defTabSz="914400" rtl="0" eaLnBrk="0" fontAlgn="base" latinLnBrk="0" hangingPunct="1">
                        <a:lnSpc>
                          <a:spcPct val="100000"/>
                        </a:lnSpc>
                        <a:spcBef>
                          <a:spcPct val="20000"/>
                        </a:spcBef>
                        <a:spcAft>
                          <a:spcPct val="0"/>
                        </a:spcAft>
                        <a:buClrTx/>
                        <a:buSzTx/>
                        <a:buFontTx/>
                        <a:buNone/>
                        <a:tabLst/>
                        <a:defRPr/>
                      </a:pPr>
                      <a:r>
                        <a:rPr kumimoji="0" lang="de-DE" sz="1400" b="1" i="0" u="none" strike="noStrike" cap="none" normalizeH="0" baseline="0" dirty="0">
                          <a:ln>
                            <a:noFill/>
                          </a:ln>
                          <a:solidFill>
                            <a:schemeClr val="tx1"/>
                          </a:solidFill>
                          <a:effectLst/>
                          <a:latin typeface="Arial" charset="0"/>
                        </a:rPr>
                        <a:t>pro Minute</a:t>
                      </a:r>
                    </a:p>
                  </a:txBody>
                  <a:tcPr marL="18000" marR="18000" marT="10795" marB="10795" anchor="ctr" horzOverflow="overflow"/>
                </a:tc>
                <a:extLst>
                  <a:ext uri="{0D108BD9-81ED-4DB2-BD59-A6C34878D82A}">
                    <a16:rowId xmlns:a16="http://schemas.microsoft.com/office/drawing/2014/main" val="10000"/>
                  </a:ext>
                </a:extLst>
              </a:tr>
              <a:tr h="476450">
                <a:tc rowSpan="3">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Simplex</a:t>
                      </a:r>
                    </a:p>
                  </a:txBody>
                  <a:tcPr marL="18000" marR="18000" marT="10795" marB="10795" anchor="ctr"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600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 ipm</a:t>
                      </a:r>
                    </a:p>
                  </a:txBody>
                  <a:tcPr marL="18000" marR="18000" marT="10795" marB="10795" horzOverflow="overflow"/>
                </a:tc>
                <a:extLst>
                  <a:ext uri="{0D108BD9-81ED-4DB2-BD59-A6C34878D82A}">
                    <a16:rowId xmlns:a16="http://schemas.microsoft.com/office/drawing/2014/main" val="10001"/>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300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extLst>
                  <a:ext uri="{0D108BD9-81ED-4DB2-BD59-A6C34878D82A}">
                    <a16:rowId xmlns:a16="http://schemas.microsoft.com/office/drawing/2014/main" val="10002"/>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40 ipm</a:t>
                      </a:r>
                    </a:p>
                  </a:txBody>
                  <a:tcPr marL="18000" marR="18000" marT="10795" marB="10795" horzOverflow="overflow"/>
                </a:tc>
                <a:extLst>
                  <a:ext uri="{0D108BD9-81ED-4DB2-BD59-A6C34878D82A}">
                    <a16:rowId xmlns:a16="http://schemas.microsoft.com/office/drawing/2014/main" val="10003"/>
                  </a:ext>
                </a:extLst>
              </a:tr>
              <a:tr h="476450">
                <a:tc rowSpan="3">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Arial" charset="0"/>
                        </a:rPr>
                        <a:t> Duplex</a:t>
                      </a:r>
                    </a:p>
                  </a:txBody>
                  <a:tcPr marL="18000" marR="18000" marT="10795" marB="10795" anchor="ctr"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600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9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9 ipm</a:t>
                      </a:r>
                    </a:p>
                  </a:txBody>
                  <a:tcPr marL="18000" marR="18000" marT="10795" marB="10795" horzOverflow="overflow"/>
                </a:tc>
                <a:extLst>
                  <a:ext uri="{0D108BD9-81ED-4DB2-BD59-A6C34878D82A}">
                    <a16:rowId xmlns:a16="http://schemas.microsoft.com/office/drawing/2014/main" val="10004"/>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300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extLst>
                  <a:ext uri="{0D108BD9-81ED-4DB2-BD59-A6C34878D82A}">
                    <a16:rowId xmlns:a16="http://schemas.microsoft.com/office/drawing/2014/main" val="10005"/>
                  </a:ext>
                </a:extLst>
              </a:tr>
              <a:tr h="476450">
                <a:tc vMerge="1">
                  <a:txBody>
                    <a:bodyPr/>
                    <a:lstStyle/>
                    <a:p>
                      <a:endParaRPr lang="de-DE"/>
                    </a:p>
                  </a:txBody>
                  <a:tcPr/>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200 dpi</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tc>
                  <a:txBody>
                    <a:bodyPr/>
                    <a:lstStyle/>
                    <a:p>
                      <a:pPr marL="0" marR="0" lvl="0" indent="0" algn="ctr" defTabSz="914400" rtl="0" eaLnBrk="0" fontAlgn="base" latinLnBrk="0" hangingPunct="1">
                        <a:lnSpc>
                          <a:spcPct val="150000"/>
                        </a:lnSpc>
                        <a:spcBef>
                          <a:spcPct val="20000"/>
                        </a:spcBef>
                        <a:spcAft>
                          <a:spcPct val="0"/>
                        </a:spcAft>
                        <a:buClrTx/>
                        <a:buSzTx/>
                        <a:buFontTx/>
                        <a:buNone/>
                        <a:tabLst/>
                      </a:pPr>
                      <a:r>
                        <a:rPr kumimoji="0" lang="de-DE" sz="1400" b="0" i="0" u="none" strike="noStrike" cap="none" normalizeH="0" baseline="0" dirty="0">
                          <a:ln>
                            <a:noFill/>
                          </a:ln>
                          <a:solidFill>
                            <a:schemeClr val="tx1"/>
                          </a:solidFill>
                          <a:effectLst/>
                          <a:latin typeface="Arial" charset="0"/>
                        </a:rPr>
                        <a:t>14 ipm</a:t>
                      </a:r>
                    </a:p>
                  </a:txBody>
                  <a:tcPr marL="18000" marR="18000" marT="10795" marB="10795"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58895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Schnittstellen</a:t>
            </a:r>
          </a:p>
        </p:txBody>
      </p:sp>
      <p:sp>
        <p:nvSpPr>
          <p:cNvPr id="17411" name="Rectangle 6"/>
          <p:cNvSpPr>
            <a:spLocks noGrp="1" noChangeArrowheads="1"/>
          </p:cNvSpPr>
          <p:nvPr>
            <p:ph type="body" idx="1"/>
          </p:nvPr>
        </p:nvSpPr>
        <p:spPr/>
        <p:txBody>
          <a:bodyPr/>
          <a:lstStyle/>
          <a:p>
            <a:pPr marL="277812" lvl="1" indent="0">
              <a:buNone/>
            </a:pPr>
            <a:endParaRPr lang="de-DE" dirty="0"/>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37</a:t>
            </a:fld>
            <a:endParaRPr lang="en-GB" sz="1000" dirty="0">
              <a:solidFill>
                <a:srgbClr val="B2B2B2"/>
              </a:solidFill>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082" y="2755032"/>
            <a:ext cx="52673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032" y="4601294"/>
            <a:ext cx="33337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194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Einfache Inbetriebnahme</a:t>
            </a:r>
          </a:p>
        </p:txBody>
      </p:sp>
      <p:sp>
        <p:nvSpPr>
          <p:cNvPr id="17411" name="Rectangle 6"/>
          <p:cNvSpPr>
            <a:spLocks noGrp="1" noChangeArrowheads="1"/>
          </p:cNvSpPr>
          <p:nvPr>
            <p:ph type="body" idx="1"/>
          </p:nvPr>
        </p:nvSpPr>
        <p:spPr/>
        <p:txBody>
          <a:bodyPr/>
          <a:lstStyle/>
          <a:p>
            <a:pPr lvl="1"/>
            <a:r>
              <a:rPr lang="de-DE" dirty="0"/>
              <a:t>Die Systeme sind mit Originaleinzug und Job Separator vorkonfiguriert.</a:t>
            </a:r>
          </a:p>
          <a:p>
            <a:pPr lvl="1"/>
            <a:r>
              <a:rPr lang="de-DE" dirty="0"/>
              <a:t>Die optionalen Unterschränke verriegeln automatisch mit der Maschine und stellen intern die Stromversorgung sicher.</a:t>
            </a:r>
          </a:p>
          <a:p>
            <a:pPr lvl="1"/>
            <a:r>
              <a:rPr lang="de-DE" dirty="0"/>
              <a:t>Der Job Separator kann gegen einen optionalen Finisher ausgetauscht werden.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38</a:t>
            </a:fld>
            <a:endParaRPr lang="en-GB" sz="1000" dirty="0">
              <a:solidFill>
                <a:srgbClr val="B2B2B2"/>
              </a:solidFill>
            </a:endParaRPr>
          </a:p>
        </p:txBody>
      </p:sp>
      <p:grpSp>
        <p:nvGrpSpPr>
          <p:cNvPr id="11" name="Gruppieren 6"/>
          <p:cNvGrpSpPr>
            <a:grpSpLocks/>
          </p:cNvGrpSpPr>
          <p:nvPr/>
        </p:nvGrpSpPr>
        <p:grpSpPr bwMode="auto">
          <a:xfrm>
            <a:off x="3797645" y="4515644"/>
            <a:ext cx="2625725" cy="2624138"/>
            <a:chOff x="2729310" y="3151188"/>
            <a:chExt cx="3974306" cy="3213100"/>
          </a:xfrm>
        </p:grpSpPr>
        <p:grpSp>
          <p:nvGrpSpPr>
            <p:cNvPr id="12" name="Gruppieren 23"/>
            <p:cNvGrpSpPr>
              <a:grpSpLocks/>
            </p:cNvGrpSpPr>
            <p:nvPr/>
          </p:nvGrpSpPr>
          <p:grpSpPr bwMode="auto">
            <a:xfrm>
              <a:off x="2729310" y="3151188"/>
              <a:ext cx="3974306" cy="3213100"/>
              <a:chOff x="2206625" y="3151188"/>
              <a:chExt cx="3974306" cy="3213100"/>
            </a:xfrm>
          </p:grpSpPr>
          <p:pic>
            <p:nvPicPr>
              <p:cNvPr id="15" name="Picture 58" descr="pf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6625" y="3602038"/>
                <a:ext cx="35274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66"/>
              <p:cNvSpPr>
                <a:spLocks noChangeArrowheads="1"/>
              </p:cNvSpPr>
              <p:nvPr/>
            </p:nvSpPr>
            <p:spPr bwMode="auto">
              <a:xfrm>
                <a:off x="3276600" y="3736975"/>
                <a:ext cx="360363" cy="3587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latin typeface="Arial Unicode MS" pitchFamily="34" charset="-128"/>
                  <a:ea typeface="Arial Unicode MS" pitchFamily="34" charset="-128"/>
                  <a:cs typeface="Arial Unicode MS" pitchFamily="34" charset="-128"/>
                </a:endParaRPr>
              </a:p>
            </p:txBody>
          </p:sp>
          <p:sp>
            <p:nvSpPr>
              <p:cNvPr id="17" name="Oval 67"/>
              <p:cNvSpPr>
                <a:spLocks noChangeArrowheads="1"/>
              </p:cNvSpPr>
              <p:nvPr/>
            </p:nvSpPr>
            <p:spPr bwMode="auto">
              <a:xfrm>
                <a:off x="2700338" y="4097338"/>
                <a:ext cx="4318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latin typeface="Arial Unicode MS" pitchFamily="34" charset="-128"/>
                  <a:ea typeface="Arial Unicode MS" pitchFamily="34" charset="-128"/>
                  <a:cs typeface="Arial Unicode MS" pitchFamily="34" charset="-128"/>
                </a:endParaRPr>
              </a:p>
            </p:txBody>
          </p:sp>
          <p:sp>
            <p:nvSpPr>
              <p:cNvPr id="24" name="Oval 68"/>
              <p:cNvSpPr>
                <a:spLocks noChangeArrowheads="1"/>
              </p:cNvSpPr>
              <p:nvPr/>
            </p:nvSpPr>
            <p:spPr bwMode="auto">
              <a:xfrm>
                <a:off x="5148263" y="4025900"/>
                <a:ext cx="360362" cy="36036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latin typeface="Arial Unicode MS" pitchFamily="34" charset="-128"/>
                  <a:ea typeface="Arial Unicode MS" pitchFamily="34" charset="-128"/>
                  <a:cs typeface="Arial Unicode MS" pitchFamily="34" charset="-128"/>
                </a:endParaRPr>
              </a:p>
            </p:txBody>
          </p:sp>
          <p:sp>
            <p:nvSpPr>
              <p:cNvPr id="25" name="Oval 69"/>
              <p:cNvSpPr>
                <a:spLocks noChangeArrowheads="1"/>
              </p:cNvSpPr>
              <p:nvPr/>
            </p:nvSpPr>
            <p:spPr bwMode="auto">
              <a:xfrm>
                <a:off x="4572000" y="4386263"/>
                <a:ext cx="360363" cy="3587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latin typeface="Arial Unicode MS" pitchFamily="34" charset="-128"/>
                  <a:ea typeface="Arial Unicode MS" pitchFamily="34" charset="-128"/>
                  <a:cs typeface="Arial Unicode MS" pitchFamily="34" charset="-128"/>
                </a:endParaRPr>
              </a:p>
            </p:txBody>
          </p:sp>
          <p:sp>
            <p:nvSpPr>
              <p:cNvPr id="26" name="Line 70"/>
              <p:cNvSpPr>
                <a:spLocks noChangeShapeType="1"/>
              </p:cNvSpPr>
              <p:nvPr/>
            </p:nvSpPr>
            <p:spPr bwMode="auto">
              <a:xfrm flipH="1">
                <a:off x="3635375" y="3617913"/>
                <a:ext cx="288925" cy="2143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sp>
            <p:nvSpPr>
              <p:cNvPr id="27" name="Line 71"/>
              <p:cNvSpPr>
                <a:spLocks noChangeShapeType="1"/>
              </p:cNvSpPr>
              <p:nvPr/>
            </p:nvSpPr>
            <p:spPr bwMode="auto">
              <a:xfrm>
                <a:off x="4787900" y="3449638"/>
                <a:ext cx="504825"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sp>
            <p:nvSpPr>
              <p:cNvPr id="28" name="Line 72"/>
              <p:cNvSpPr>
                <a:spLocks noChangeShapeType="1"/>
              </p:cNvSpPr>
              <p:nvPr/>
            </p:nvSpPr>
            <p:spPr bwMode="auto">
              <a:xfrm flipH="1">
                <a:off x="2989263" y="3449638"/>
                <a:ext cx="43180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sp>
            <p:nvSpPr>
              <p:cNvPr id="30" name="Line 73"/>
              <p:cNvSpPr>
                <a:spLocks noChangeShapeType="1"/>
              </p:cNvSpPr>
              <p:nvPr/>
            </p:nvSpPr>
            <p:spPr bwMode="auto">
              <a:xfrm>
                <a:off x="4500563" y="3521075"/>
                <a:ext cx="215900" cy="865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sp>
            <p:nvSpPr>
              <p:cNvPr id="31" name="Text Box 28"/>
              <p:cNvSpPr txBox="1">
                <a:spLocks noChangeArrowheads="1"/>
              </p:cNvSpPr>
              <p:nvPr/>
            </p:nvSpPr>
            <p:spPr bwMode="auto">
              <a:xfrm>
                <a:off x="2430090" y="3151188"/>
                <a:ext cx="3750841" cy="316840"/>
              </a:xfrm>
              <a:prstGeom prst="rect">
                <a:avLst/>
              </a:prstGeom>
              <a:solidFill>
                <a:schemeClr val="bg1"/>
              </a:solidFill>
              <a:ln w="9525" algn="ctr">
                <a:solidFill>
                  <a:schemeClr val="tx1"/>
                </a:solidFill>
                <a:miter lim="800000"/>
                <a:headEnd/>
                <a:tailEnd/>
              </a:ln>
            </p:spPr>
            <p:txBody>
              <a:bodyPr>
                <a:spAutoFit/>
              </a:bodyPr>
              <a:lstStyle/>
              <a:p>
                <a:pPr algn="ctr">
                  <a:spcBef>
                    <a:spcPct val="50000"/>
                  </a:spcBef>
                  <a:defRPr/>
                </a:pPr>
                <a:r>
                  <a:rPr lang="en-US" altLang="ja-JP" sz="1000" dirty="0">
                    <a:latin typeface="+mn-lt"/>
                    <a:ea typeface="Arial Unicode MS" pitchFamily="34" charset="-128"/>
                    <a:cs typeface="Arial Unicode MS" pitchFamily="34" charset="-128"/>
                  </a:rPr>
                  <a:t>4 Hebel für automatische Verriegelung</a:t>
                </a:r>
                <a:endParaRPr lang="ja-JP" altLang="en-US" sz="1000">
                  <a:latin typeface="+mn-lt"/>
                  <a:ea typeface="Arial Unicode MS" pitchFamily="34" charset="-128"/>
                  <a:cs typeface="Arial Unicode MS" pitchFamily="34" charset="-128"/>
                </a:endParaRPr>
              </a:p>
            </p:txBody>
          </p:sp>
          <p:sp>
            <p:nvSpPr>
              <p:cNvPr id="32" name="Oval 56"/>
              <p:cNvSpPr>
                <a:spLocks noChangeArrowheads="1"/>
              </p:cNvSpPr>
              <p:nvPr/>
            </p:nvSpPr>
            <p:spPr bwMode="auto">
              <a:xfrm>
                <a:off x="3419475" y="4303713"/>
                <a:ext cx="504825"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Arial Unicode MS" pitchFamily="34" charset="-128"/>
                  <a:ea typeface="Arial Unicode MS" pitchFamily="34" charset="-128"/>
                  <a:cs typeface="Arial Unicode MS" pitchFamily="34" charset="-128"/>
                </a:endParaRPr>
              </a:p>
            </p:txBody>
          </p:sp>
        </p:grpSp>
        <p:sp>
          <p:nvSpPr>
            <p:cNvPr id="13" name="Text Box 28"/>
            <p:cNvSpPr txBox="1">
              <a:spLocks noChangeArrowheads="1"/>
            </p:cNvSpPr>
            <p:nvPr/>
          </p:nvSpPr>
          <p:spPr bwMode="auto">
            <a:xfrm>
              <a:off x="3149809" y="5102762"/>
              <a:ext cx="2520584" cy="301289"/>
            </a:xfrm>
            <a:prstGeom prst="rect">
              <a:avLst/>
            </a:prstGeom>
            <a:solidFill>
              <a:schemeClr val="bg1"/>
            </a:solidFill>
            <a:ln w="9525" algn="ctr">
              <a:solidFill>
                <a:schemeClr val="tx1"/>
              </a:solidFill>
              <a:miter lim="800000"/>
              <a:headEnd/>
              <a:tailEnd/>
            </a:ln>
          </p:spPr>
          <p:txBody>
            <a:bodyPr>
              <a:spAutoFit/>
            </a:bodyPr>
            <a:lstStyle/>
            <a:p>
              <a:pPr algn="ctr">
                <a:spcBef>
                  <a:spcPct val="50000"/>
                </a:spcBef>
                <a:defRPr/>
              </a:pPr>
              <a:r>
                <a:rPr lang="en-US" altLang="ja-JP" sz="1000" dirty="0">
                  <a:latin typeface="+mn-lt"/>
                  <a:ea typeface="Arial Unicode MS" pitchFamily="34" charset="-128"/>
                  <a:cs typeface="Arial Unicode MS" pitchFamily="34" charset="-128"/>
                </a:rPr>
                <a:t>Stromversorgungsriegel</a:t>
              </a:r>
              <a:endParaRPr lang="ja-JP" altLang="en-US" sz="1000">
                <a:latin typeface="+mn-lt"/>
                <a:ea typeface="Arial Unicode MS" pitchFamily="34" charset="-128"/>
                <a:cs typeface="Arial Unicode MS" pitchFamily="34" charset="-128"/>
              </a:endParaRPr>
            </a:p>
          </p:txBody>
        </p:sp>
        <p:sp>
          <p:nvSpPr>
            <p:cNvPr id="14" name="Line 70"/>
            <p:cNvSpPr>
              <a:spLocks noChangeShapeType="1"/>
            </p:cNvSpPr>
            <p:nvPr/>
          </p:nvSpPr>
          <p:spPr bwMode="auto">
            <a:xfrm flipV="1">
              <a:off x="3943748" y="4745037"/>
              <a:ext cx="214312" cy="3561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de-DE"/>
            </a:p>
          </p:txBody>
        </p:sp>
      </p:grpSp>
    </p:spTree>
    <p:extLst>
      <p:ext uri="{BB962C8B-B14F-4D97-AF65-F5344CB8AC3E}">
        <p14:creationId xmlns:p14="http://schemas.microsoft.com/office/powerpoint/2010/main" val="3570462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Klarer Systemaufbau</a:t>
            </a:r>
          </a:p>
        </p:txBody>
      </p:sp>
      <p:sp>
        <p:nvSpPr>
          <p:cNvPr id="17411" name="Rectangle 6"/>
          <p:cNvSpPr>
            <a:spLocks noGrp="1" noChangeArrowheads="1"/>
          </p:cNvSpPr>
          <p:nvPr>
            <p:ph type="body" idx="1"/>
          </p:nvPr>
        </p:nvSpPr>
        <p:spPr/>
        <p:txBody>
          <a:bodyPr/>
          <a:lstStyle/>
          <a:p>
            <a:pPr marL="277812" lvl="1" indent="0">
              <a:buNone/>
            </a:pPr>
            <a:endParaRPr lang="de-DE" dirty="0"/>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39</a:t>
            </a:fld>
            <a:endParaRPr lang="en-GB" sz="1000" dirty="0">
              <a:solidFill>
                <a:srgbClr val="B2B2B2"/>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624" y="2801094"/>
            <a:ext cx="681513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1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0"/>
          <p:cNvGrpSpPr>
            <a:grpSpLocks/>
          </p:cNvGrpSpPr>
          <p:nvPr/>
        </p:nvGrpSpPr>
        <p:grpSpPr bwMode="auto">
          <a:xfrm>
            <a:off x="395288" y="2698750"/>
            <a:ext cx="9383712" cy="227013"/>
            <a:chOff x="248" y="3504"/>
            <a:chExt cx="5320" cy="129"/>
          </a:xfrm>
        </p:grpSpPr>
        <p:sp>
          <p:nvSpPr>
            <p:cNvPr id="4156" name="Line 11"/>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4157" name="Text Box 12"/>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40 cpm</a:t>
              </a:r>
            </a:p>
          </p:txBody>
        </p:sp>
      </p:grpSp>
      <p:grpSp>
        <p:nvGrpSpPr>
          <p:cNvPr id="4099" name="Group 13"/>
          <p:cNvGrpSpPr>
            <a:grpSpLocks/>
          </p:cNvGrpSpPr>
          <p:nvPr/>
        </p:nvGrpSpPr>
        <p:grpSpPr bwMode="auto">
          <a:xfrm>
            <a:off x="395288" y="4313238"/>
            <a:ext cx="9383712" cy="227012"/>
            <a:chOff x="248" y="3504"/>
            <a:chExt cx="5320" cy="129"/>
          </a:xfrm>
        </p:grpSpPr>
        <p:sp>
          <p:nvSpPr>
            <p:cNvPr id="4154" name="Line 14"/>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4155" name="Text Box 15"/>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30 cpm</a:t>
              </a:r>
            </a:p>
          </p:txBody>
        </p:sp>
      </p:grpSp>
      <p:sp>
        <p:nvSpPr>
          <p:cNvPr id="4100" name="Line 34"/>
          <p:cNvSpPr>
            <a:spLocks noChangeShapeType="1"/>
          </p:cNvSpPr>
          <p:nvPr/>
        </p:nvSpPr>
        <p:spPr bwMode="auto">
          <a:xfrm flipH="1">
            <a:off x="465138" y="6788150"/>
            <a:ext cx="5041900" cy="0"/>
          </a:xfrm>
          <a:prstGeom prst="line">
            <a:avLst/>
          </a:prstGeom>
          <a:noFill/>
          <a:ln w="38100">
            <a:solidFill>
              <a:srgbClr val="969696"/>
            </a:solidFill>
            <a:round/>
            <a:headEnd type="oval" w="med" len="med"/>
            <a:tailEnd type="stealth" w="med" len="med"/>
          </a:ln>
          <a:extLst>
            <a:ext uri="{909E8E84-426E-40DD-AFC4-6F175D3DCCD1}">
              <a14:hiddenFill xmlns:a14="http://schemas.microsoft.com/office/drawing/2010/main">
                <a:noFill/>
              </a14:hiddenFill>
            </a:ext>
          </a:extLst>
        </p:spPr>
        <p:txBody>
          <a:bodyPr wrap="none" lIns="19998" tIns="11999" rIns="19998" bIns="11999">
            <a:spAutoFit/>
          </a:bodyPr>
          <a:lstStyle/>
          <a:p>
            <a:endParaRPr lang="de-DE"/>
          </a:p>
        </p:txBody>
      </p:sp>
      <p:sp>
        <p:nvSpPr>
          <p:cNvPr id="4101" name="Text Box 35"/>
          <p:cNvSpPr txBox="1">
            <a:spLocks noChangeArrowheads="1"/>
          </p:cNvSpPr>
          <p:nvPr/>
        </p:nvSpPr>
        <p:spPr bwMode="auto">
          <a:xfrm>
            <a:off x="2624138" y="6802438"/>
            <a:ext cx="12700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Schwarz-weiß</a:t>
            </a:r>
          </a:p>
        </p:txBody>
      </p:sp>
      <p:grpSp>
        <p:nvGrpSpPr>
          <p:cNvPr id="4102" name="Group 43"/>
          <p:cNvGrpSpPr>
            <a:grpSpLocks/>
          </p:cNvGrpSpPr>
          <p:nvPr/>
        </p:nvGrpSpPr>
        <p:grpSpPr bwMode="auto">
          <a:xfrm>
            <a:off x="5507038" y="1495425"/>
            <a:ext cx="4473575" cy="5534025"/>
            <a:chOff x="3122" y="848"/>
            <a:chExt cx="2536" cy="3138"/>
          </a:xfrm>
        </p:grpSpPr>
        <p:grpSp>
          <p:nvGrpSpPr>
            <p:cNvPr id="4150" name="Group 44"/>
            <p:cNvGrpSpPr>
              <a:grpSpLocks/>
            </p:cNvGrpSpPr>
            <p:nvPr/>
          </p:nvGrpSpPr>
          <p:grpSpPr bwMode="auto">
            <a:xfrm>
              <a:off x="3122" y="3849"/>
              <a:ext cx="2536" cy="137"/>
              <a:chOff x="3122" y="3849"/>
              <a:chExt cx="2536" cy="137"/>
            </a:xfrm>
          </p:grpSpPr>
          <p:sp>
            <p:nvSpPr>
              <p:cNvPr id="4152" name="Line 45"/>
              <p:cNvSpPr>
                <a:spLocks noChangeShapeType="1"/>
              </p:cNvSpPr>
              <p:nvPr/>
            </p:nvSpPr>
            <p:spPr bwMode="auto">
              <a:xfrm rot="10800000" flipH="1">
                <a:off x="3122" y="3849"/>
                <a:ext cx="2536" cy="1"/>
              </a:xfrm>
              <a:prstGeom prst="line">
                <a:avLst/>
              </a:prstGeom>
              <a:noFill/>
              <a:ln w="38100">
                <a:solidFill>
                  <a:srgbClr val="969696"/>
                </a:solidFill>
                <a:round/>
                <a:headEnd type="oval" w="med" len="med"/>
                <a:tailEnd type="stealth" w="med" len="med"/>
              </a:ln>
              <a:extLst>
                <a:ext uri="{909E8E84-426E-40DD-AFC4-6F175D3DCCD1}">
                  <a14:hiddenFill xmlns:a14="http://schemas.microsoft.com/office/drawing/2010/main">
                    <a:noFill/>
                  </a14:hiddenFill>
                </a:ext>
              </a:extLst>
            </p:spPr>
            <p:txBody>
              <a:bodyPr lIns="18000" tIns="10800" rIns="18000" bIns="10800">
                <a:spAutoFit/>
              </a:bodyPr>
              <a:lstStyle/>
              <a:p>
                <a:endParaRPr lang="de-DE"/>
              </a:p>
            </p:txBody>
          </p:sp>
          <p:sp>
            <p:nvSpPr>
              <p:cNvPr id="4153" name="Text Box 46"/>
              <p:cNvSpPr txBox="1">
                <a:spLocks noChangeArrowheads="1"/>
              </p:cNvSpPr>
              <p:nvPr/>
            </p:nvSpPr>
            <p:spPr bwMode="auto">
              <a:xfrm>
                <a:off x="4072" y="3857"/>
                <a:ext cx="72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Farbe</a:t>
                </a:r>
              </a:p>
            </p:txBody>
          </p:sp>
        </p:grpSp>
        <p:sp>
          <p:nvSpPr>
            <p:cNvPr id="4151" name="Line 47"/>
            <p:cNvSpPr>
              <a:spLocks noChangeShapeType="1"/>
            </p:cNvSpPr>
            <p:nvPr/>
          </p:nvSpPr>
          <p:spPr bwMode="auto">
            <a:xfrm flipV="1">
              <a:off x="3122" y="848"/>
              <a:ext cx="0" cy="3001"/>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grpSp>
      <p:sp>
        <p:nvSpPr>
          <p:cNvPr id="4103" name="Text Box 40"/>
          <p:cNvSpPr txBox="1">
            <a:spLocks noChangeArrowheads="1"/>
          </p:cNvSpPr>
          <p:nvPr/>
        </p:nvSpPr>
        <p:spPr bwMode="auto">
          <a:xfrm>
            <a:off x="1076325" y="2767013"/>
            <a:ext cx="10191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5140L</a:t>
            </a:r>
          </a:p>
        </p:txBody>
      </p:sp>
      <p:sp>
        <p:nvSpPr>
          <p:cNvPr id="4104" name="Text Box 56"/>
          <p:cNvSpPr txBox="1">
            <a:spLocks noChangeArrowheads="1"/>
          </p:cNvSpPr>
          <p:nvPr/>
        </p:nvSpPr>
        <p:spPr bwMode="auto">
          <a:xfrm>
            <a:off x="6900863" y="3692177"/>
            <a:ext cx="10588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dirty="0"/>
              <a:t>CDC 5526*</a:t>
            </a:r>
          </a:p>
        </p:txBody>
      </p:sp>
      <p:sp>
        <p:nvSpPr>
          <p:cNvPr id="4105" name="Text Box 37"/>
          <p:cNvSpPr txBox="1">
            <a:spLocks noChangeArrowheads="1"/>
          </p:cNvSpPr>
          <p:nvPr/>
        </p:nvSpPr>
        <p:spPr bwMode="auto">
          <a:xfrm>
            <a:off x="4456889" y="4313238"/>
            <a:ext cx="864633" cy="23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306i*</a:t>
            </a:r>
          </a:p>
        </p:txBody>
      </p:sp>
      <p:sp>
        <p:nvSpPr>
          <p:cNvPr id="4112" name="Text Box 37"/>
          <p:cNvSpPr txBox="1">
            <a:spLocks noChangeArrowheads="1"/>
          </p:cNvSpPr>
          <p:nvPr/>
        </p:nvSpPr>
        <p:spPr bwMode="auto">
          <a:xfrm>
            <a:off x="3604145" y="5505450"/>
            <a:ext cx="98901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256i*</a:t>
            </a:r>
          </a:p>
        </p:txBody>
      </p:sp>
      <p:grpSp>
        <p:nvGrpSpPr>
          <p:cNvPr id="4114" name="Group 19"/>
          <p:cNvGrpSpPr>
            <a:grpSpLocks/>
          </p:cNvGrpSpPr>
          <p:nvPr/>
        </p:nvGrpSpPr>
        <p:grpSpPr bwMode="auto">
          <a:xfrm>
            <a:off x="481013" y="5438775"/>
            <a:ext cx="9383712" cy="227013"/>
            <a:chOff x="248" y="3504"/>
            <a:chExt cx="5320" cy="129"/>
          </a:xfrm>
        </p:grpSpPr>
        <p:sp>
          <p:nvSpPr>
            <p:cNvPr id="4148" name="Line 20"/>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4149" name="Text Box 21"/>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25 cpm</a:t>
              </a:r>
            </a:p>
          </p:txBody>
        </p:sp>
      </p:grpSp>
      <p:grpSp>
        <p:nvGrpSpPr>
          <p:cNvPr id="4115" name="Group 19"/>
          <p:cNvGrpSpPr>
            <a:grpSpLocks/>
          </p:cNvGrpSpPr>
          <p:nvPr/>
        </p:nvGrpSpPr>
        <p:grpSpPr bwMode="auto">
          <a:xfrm>
            <a:off x="458788" y="6172200"/>
            <a:ext cx="9383712" cy="228600"/>
            <a:chOff x="248" y="3504"/>
            <a:chExt cx="5320" cy="129"/>
          </a:xfrm>
        </p:grpSpPr>
        <p:sp>
          <p:nvSpPr>
            <p:cNvPr id="4146" name="Line 20"/>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4147" name="Text Box 21"/>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20 cpm</a:t>
              </a:r>
            </a:p>
          </p:txBody>
        </p:sp>
      </p:grpSp>
      <p:sp>
        <p:nvSpPr>
          <p:cNvPr id="4117" name="Text Box 56"/>
          <p:cNvSpPr txBox="1">
            <a:spLocks noChangeArrowheads="1"/>
          </p:cNvSpPr>
          <p:nvPr/>
        </p:nvSpPr>
        <p:spPr bwMode="auto">
          <a:xfrm>
            <a:off x="8557641" y="3665190"/>
            <a:ext cx="105886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dirty="0"/>
              <a:t>CDC 5626*</a:t>
            </a:r>
          </a:p>
        </p:txBody>
      </p:sp>
      <p:sp>
        <p:nvSpPr>
          <p:cNvPr id="4118" name="Text Box 40"/>
          <p:cNvSpPr txBox="1">
            <a:spLocks noChangeArrowheads="1"/>
          </p:cNvSpPr>
          <p:nvPr/>
        </p:nvSpPr>
        <p:spPr bwMode="auto">
          <a:xfrm>
            <a:off x="2084388" y="2778125"/>
            <a:ext cx="10191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5240L</a:t>
            </a:r>
          </a:p>
        </p:txBody>
      </p:sp>
      <p:sp>
        <p:nvSpPr>
          <p:cNvPr id="4119" name="Text Box 40"/>
          <p:cNvSpPr txBox="1">
            <a:spLocks noChangeArrowheads="1"/>
          </p:cNvSpPr>
          <p:nvPr/>
        </p:nvSpPr>
        <p:spPr bwMode="auto">
          <a:xfrm>
            <a:off x="3165475" y="2784475"/>
            <a:ext cx="10191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5140*</a:t>
            </a:r>
          </a:p>
        </p:txBody>
      </p:sp>
      <p:sp>
        <p:nvSpPr>
          <p:cNvPr id="4120" name="Text Box 40"/>
          <p:cNvSpPr txBox="1">
            <a:spLocks noChangeArrowheads="1"/>
          </p:cNvSpPr>
          <p:nvPr/>
        </p:nvSpPr>
        <p:spPr bwMode="auto">
          <a:xfrm>
            <a:off x="4222750" y="2781300"/>
            <a:ext cx="10191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5240*</a:t>
            </a:r>
          </a:p>
        </p:txBody>
      </p:sp>
      <p:pic>
        <p:nvPicPr>
          <p:cNvPr id="41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722438"/>
            <a:ext cx="7223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2" name="Picture 4">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475" y="1504950"/>
            <a:ext cx="715963" cy="113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1722438"/>
            <a:ext cx="668338"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4" name="Picture 4">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250" y="1612900"/>
            <a:ext cx="738188"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25" name="Gruppieren 1"/>
          <p:cNvGrpSpPr>
            <a:grpSpLocks/>
          </p:cNvGrpSpPr>
          <p:nvPr/>
        </p:nvGrpSpPr>
        <p:grpSpPr bwMode="auto">
          <a:xfrm>
            <a:off x="7818438" y="6491288"/>
            <a:ext cx="2185987" cy="239712"/>
            <a:chOff x="7996237" y="6491100"/>
            <a:chExt cx="1812925" cy="239677"/>
          </a:xfrm>
        </p:grpSpPr>
        <p:sp>
          <p:nvSpPr>
            <p:cNvPr id="4144" name="Text Box 77"/>
            <p:cNvSpPr txBox="1">
              <a:spLocks noChangeArrowheads="1"/>
            </p:cNvSpPr>
            <p:nvPr/>
          </p:nvSpPr>
          <p:spPr bwMode="auto">
            <a:xfrm>
              <a:off x="7996237" y="6491100"/>
              <a:ext cx="1812925" cy="2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  *                          </a:t>
              </a:r>
              <a:r>
                <a:rPr lang="de-DE" sz="1400"/>
                <a:t>Produkt</a:t>
              </a:r>
            </a:p>
          </p:txBody>
        </p:sp>
        <p:pic>
          <p:nvPicPr>
            <p:cNvPr id="4145" name="Picture 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0960" y="6543488"/>
              <a:ext cx="8778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26" name="Text Box 56"/>
          <p:cNvSpPr txBox="1">
            <a:spLocks noChangeArrowheads="1"/>
          </p:cNvSpPr>
          <p:nvPr/>
        </p:nvSpPr>
        <p:spPr bwMode="auto">
          <a:xfrm>
            <a:off x="5472113" y="5484813"/>
            <a:ext cx="10588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CDC 5526L</a:t>
            </a:r>
          </a:p>
        </p:txBody>
      </p:sp>
      <p:sp>
        <p:nvSpPr>
          <p:cNvPr id="4127" name="Text Box 56"/>
          <p:cNvSpPr txBox="1">
            <a:spLocks noChangeArrowheads="1"/>
          </p:cNvSpPr>
          <p:nvPr/>
        </p:nvSpPr>
        <p:spPr bwMode="auto">
          <a:xfrm>
            <a:off x="6835775" y="5503863"/>
            <a:ext cx="105886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CDC 5626L</a:t>
            </a:r>
          </a:p>
        </p:txBody>
      </p:sp>
      <p:pic>
        <p:nvPicPr>
          <p:cNvPr id="4128" name="Picture 9">
            <a:hlinkClick r:id="" action="ppaction://noaction"/>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2525" y="3641725"/>
            <a:ext cx="6985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9" name="Picture 10">
            <a:hlinkClick r:id="" action="ppaction://noaction"/>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9400" y="3627438"/>
            <a:ext cx="6683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Foliennummernplatzhalt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defRPr/>
            </a:pPr>
            <a:fld id="{D106681A-71E8-4F65-9EB3-FBA282B1D8B5}" type="slidenum">
              <a:rPr lang="en-GB" sz="1000">
                <a:solidFill>
                  <a:srgbClr val="B2B2B2"/>
                </a:solidFill>
              </a:rPr>
              <a:pPr>
                <a:defRPr/>
              </a:pPr>
              <a:t>4</a:t>
            </a:fld>
            <a:endParaRPr lang="en-GB" sz="1000" dirty="0">
              <a:solidFill>
                <a:srgbClr val="B2B2B2"/>
              </a:solidFill>
            </a:endParaRPr>
          </a:p>
        </p:txBody>
      </p:sp>
      <p:pic>
        <p:nvPicPr>
          <p:cNvPr id="4131" name="Picture 3">
            <a:hlinkClick r:id="" action="ppaction://noaction"/>
          </p:cNvPr>
          <p:cNvPicPr>
            <a:picLocks noChangeAspect="1" noChangeArrowheads="1"/>
          </p:cNvPicPr>
          <p:nvPr/>
        </p:nvPicPr>
        <p:blipFill>
          <a:blip r:embed="rId11">
            <a:clrChange>
              <a:clrFrom>
                <a:srgbClr val="FCFFFF"/>
              </a:clrFrom>
              <a:clrTo>
                <a:srgbClr val="FCFFFF">
                  <a:alpha val="0"/>
                </a:srgbClr>
              </a:clrTo>
            </a:clrChange>
            <a:extLst>
              <a:ext uri="{28A0092B-C50C-407E-A947-70E740481C1C}">
                <a14:useLocalDpi xmlns:a14="http://schemas.microsoft.com/office/drawing/2010/main" val="0"/>
              </a:ext>
            </a:extLst>
          </a:blip>
          <a:srcRect r="223"/>
          <a:stretch>
            <a:fillRect/>
          </a:stretch>
        </p:blipFill>
        <p:spPr bwMode="auto">
          <a:xfrm>
            <a:off x="7002463" y="4294188"/>
            <a:ext cx="741362"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2" name="Text Box 40"/>
          <p:cNvSpPr txBox="1">
            <a:spLocks noChangeArrowheads="1"/>
          </p:cNvSpPr>
          <p:nvPr/>
        </p:nvSpPr>
        <p:spPr bwMode="auto">
          <a:xfrm>
            <a:off x="2001838" y="4400550"/>
            <a:ext cx="9175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5130</a:t>
            </a:r>
          </a:p>
        </p:txBody>
      </p:sp>
      <p:sp>
        <p:nvSpPr>
          <p:cNvPr id="4133" name="Text Box 40"/>
          <p:cNvSpPr txBox="1">
            <a:spLocks noChangeArrowheads="1"/>
          </p:cNvSpPr>
          <p:nvPr/>
        </p:nvSpPr>
        <p:spPr bwMode="auto">
          <a:xfrm>
            <a:off x="1065213" y="4384675"/>
            <a:ext cx="9191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5130P</a:t>
            </a:r>
          </a:p>
        </p:txBody>
      </p:sp>
      <p:sp>
        <p:nvSpPr>
          <p:cNvPr id="4134" name="Text Box 40"/>
          <p:cNvSpPr txBox="1">
            <a:spLocks noChangeArrowheads="1"/>
          </p:cNvSpPr>
          <p:nvPr/>
        </p:nvSpPr>
        <p:spPr bwMode="auto">
          <a:xfrm>
            <a:off x="2776538" y="4418013"/>
            <a:ext cx="9175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5230</a:t>
            </a:r>
          </a:p>
        </p:txBody>
      </p:sp>
      <p:sp>
        <p:nvSpPr>
          <p:cNvPr id="4135" name="Text Box 40"/>
          <p:cNvSpPr txBox="1">
            <a:spLocks noChangeArrowheads="1"/>
          </p:cNvSpPr>
          <p:nvPr/>
        </p:nvSpPr>
        <p:spPr bwMode="auto">
          <a:xfrm>
            <a:off x="778049" y="3303588"/>
            <a:ext cx="9175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dirty="0"/>
              <a:t>CD 5135</a:t>
            </a:r>
          </a:p>
        </p:txBody>
      </p:sp>
      <p:sp>
        <p:nvSpPr>
          <p:cNvPr id="4136" name="Text Box 40"/>
          <p:cNvSpPr txBox="1">
            <a:spLocks noChangeArrowheads="1"/>
          </p:cNvSpPr>
          <p:nvPr/>
        </p:nvSpPr>
        <p:spPr bwMode="auto">
          <a:xfrm>
            <a:off x="3154363" y="3300413"/>
            <a:ext cx="9175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5235</a:t>
            </a:r>
          </a:p>
        </p:txBody>
      </p:sp>
      <p:pic>
        <p:nvPicPr>
          <p:cNvPr id="4137"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1475" y="3105150"/>
            <a:ext cx="67627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8" name="Picture 2">
            <a:hlinkClick r:id="rId12"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0638" y="3089275"/>
            <a:ext cx="6683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9" name="Picture 2">
            <a:hlinkClick r:id="rId12" action="ppaction://hlinksldjump"/>
          </p:cNvPr>
          <p:cNvPicPr>
            <a:picLocks noChangeAspect="1" noChangeArrowheads="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t="11667" b="31133"/>
          <a:stretch>
            <a:fillRect/>
          </a:stretch>
        </p:blipFill>
        <p:spPr bwMode="auto">
          <a:xfrm>
            <a:off x="1989138" y="3619500"/>
            <a:ext cx="804862"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0" name="Picture 3">
            <a:hlinkClick r:id="rId12" action="ppaction://hlinksldjump"/>
          </p:cNvPr>
          <p:cNvPicPr>
            <a:picLocks noChangeAspect="1" noChangeArrowheads="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t="18056" b="21037"/>
          <a:stretch>
            <a:fillRect/>
          </a:stretch>
        </p:blipFill>
        <p:spPr bwMode="auto">
          <a:xfrm>
            <a:off x="2906713" y="3619500"/>
            <a:ext cx="75565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1" name="Picture 3">
            <a:hlinkClick r:id="rId12" action="ppaction://hlinksldjump"/>
          </p:cNvPr>
          <p:cNvPicPr>
            <a:picLocks noChangeAspect="1" noChangeArrowheads="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rcRect t="9862" b="31389"/>
          <a:stretch>
            <a:fillRect/>
          </a:stretch>
        </p:blipFill>
        <p:spPr bwMode="auto">
          <a:xfrm>
            <a:off x="1119188" y="3619500"/>
            <a:ext cx="7334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2" name="Picture 3">
            <a:hlinkClick r:id="" action="ppaction://noaction"/>
          </p:cNvPr>
          <p:cNvPicPr>
            <a:picLocks noChangeAspect="1" noChangeArrowheads="1"/>
          </p:cNvPicPr>
          <p:nvPr/>
        </p:nvPicPr>
        <p:blipFill>
          <a:blip r:embed="rId18">
            <a:clrChange>
              <a:clrFrom>
                <a:srgbClr val="FCFFFF"/>
              </a:clrFrom>
              <a:clrTo>
                <a:srgbClr val="FCFFFF">
                  <a:alpha val="0"/>
                </a:srgbClr>
              </a:clrTo>
            </a:clrChange>
            <a:extLst>
              <a:ext uri="{28A0092B-C50C-407E-A947-70E740481C1C}">
                <a14:useLocalDpi xmlns:a14="http://schemas.microsoft.com/office/drawing/2010/main" val="0"/>
              </a:ext>
            </a:extLst>
          </a:blip>
          <a:srcRect r="217"/>
          <a:stretch>
            <a:fillRect/>
          </a:stretch>
        </p:blipFill>
        <p:spPr bwMode="auto">
          <a:xfrm>
            <a:off x="5511800" y="4243388"/>
            <a:ext cx="792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43" name="Rectangle 2"/>
          <p:cNvSpPr txBox="1">
            <a:spLocks noChangeArrowheads="1"/>
          </p:cNvSpPr>
          <p:nvPr/>
        </p:nvSpPr>
        <p:spPr bwMode="auto">
          <a:xfrm>
            <a:off x="671513" y="412750"/>
            <a:ext cx="68008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000">
                <a:solidFill>
                  <a:schemeClr val="tx1"/>
                </a:solidFill>
                <a:latin typeface="Arial" charset="0"/>
                <a:cs typeface="Arial" charset="0"/>
              </a:defRPr>
            </a:lvl1pPr>
            <a:lvl2pPr marL="742950" indent="-285750" defTabSz="1016000" eaLnBrk="0" hangingPunct="0">
              <a:defRPr sz="2000">
                <a:solidFill>
                  <a:schemeClr val="tx1"/>
                </a:solidFill>
                <a:latin typeface="Arial" charset="0"/>
                <a:cs typeface="Arial" charset="0"/>
              </a:defRPr>
            </a:lvl2pPr>
            <a:lvl3pPr marL="1143000" indent="-228600" defTabSz="1016000" eaLnBrk="0" hangingPunct="0">
              <a:defRPr sz="2000">
                <a:solidFill>
                  <a:schemeClr val="tx1"/>
                </a:solidFill>
                <a:latin typeface="Arial" charset="0"/>
                <a:cs typeface="Arial" charset="0"/>
              </a:defRPr>
            </a:lvl3pPr>
            <a:lvl4pPr marL="1600200" indent="-228600" defTabSz="1016000" eaLnBrk="0" hangingPunct="0">
              <a:defRPr sz="2000">
                <a:solidFill>
                  <a:schemeClr val="tx1"/>
                </a:solidFill>
                <a:latin typeface="Arial" charset="0"/>
                <a:cs typeface="Arial" charset="0"/>
              </a:defRPr>
            </a:lvl4pPr>
            <a:lvl5pPr marL="2057400" indent="-228600" defTabSz="1016000" eaLnBrk="0" hangingPunct="0">
              <a:defRPr sz="2000">
                <a:solidFill>
                  <a:schemeClr val="tx1"/>
                </a:solidFill>
                <a:latin typeface="Arial" charset="0"/>
                <a:cs typeface="Arial" charset="0"/>
              </a:defRPr>
            </a:lvl5pPr>
            <a:lvl6pPr marL="2514600" indent="-228600" defTabSz="1016000" eaLnBrk="0" fontAlgn="base" hangingPunct="0">
              <a:spcBef>
                <a:spcPct val="0"/>
              </a:spcBef>
              <a:spcAft>
                <a:spcPct val="0"/>
              </a:spcAft>
              <a:defRPr sz="2000">
                <a:solidFill>
                  <a:schemeClr val="tx1"/>
                </a:solidFill>
                <a:latin typeface="Arial" charset="0"/>
                <a:cs typeface="Arial" charset="0"/>
              </a:defRPr>
            </a:lvl6pPr>
            <a:lvl7pPr marL="2971800" indent="-228600" defTabSz="1016000" eaLnBrk="0" fontAlgn="base" hangingPunct="0">
              <a:spcBef>
                <a:spcPct val="0"/>
              </a:spcBef>
              <a:spcAft>
                <a:spcPct val="0"/>
              </a:spcAft>
              <a:defRPr sz="2000">
                <a:solidFill>
                  <a:schemeClr val="tx1"/>
                </a:solidFill>
                <a:latin typeface="Arial" charset="0"/>
                <a:cs typeface="Arial" charset="0"/>
              </a:defRPr>
            </a:lvl7pPr>
            <a:lvl8pPr marL="3429000" indent="-228600" defTabSz="1016000" eaLnBrk="0" fontAlgn="base" hangingPunct="0">
              <a:spcBef>
                <a:spcPct val="0"/>
              </a:spcBef>
              <a:spcAft>
                <a:spcPct val="0"/>
              </a:spcAft>
              <a:defRPr sz="2000">
                <a:solidFill>
                  <a:schemeClr val="tx1"/>
                </a:solidFill>
                <a:latin typeface="Arial" charset="0"/>
                <a:cs typeface="Arial" charset="0"/>
              </a:defRPr>
            </a:lvl8pPr>
            <a:lvl9pPr marL="3886200" indent="-228600" defTabSz="10160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DE" sz="2800" dirty="0">
                <a:solidFill>
                  <a:schemeClr val="tx2"/>
                </a:solidFill>
              </a:rPr>
              <a:t>Druckerbasierte MFP 2012</a:t>
            </a:r>
            <a:endParaRPr lang="de-DE" sz="2200" dirty="0">
              <a:solidFill>
                <a:schemeClr val="tx2"/>
              </a:solidFill>
            </a:endParaRPr>
          </a:p>
        </p:txBody>
      </p:sp>
      <p:pic>
        <p:nvPicPr>
          <p:cNvPr id="62" name="Picture 2" descr="N:\Produktinfo\SMART_HyPAS\Fotos\UTAX\UTAX306i_PF471.tif"/>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b="29952"/>
          <a:stretch/>
        </p:blipFill>
        <p:spPr bwMode="auto">
          <a:xfrm>
            <a:off x="3779887" y="4311782"/>
            <a:ext cx="813271" cy="11536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 descr="N:\Produktinfo\SMART_HyPAS\Fotos\UTAX\UTAX306i_PF471_DF470_schräg.tif"/>
          <p:cNvPicPr>
            <a:picLocks noChangeAspect="1" noChangeArrowheads="1"/>
          </p:cNvPicPr>
          <p:nvPr/>
        </p:nvPicPr>
        <p:blipFill rotWithShape="1">
          <a:blip r:embed="rId20">
            <a:extLst>
              <a:ext uri="{28A0092B-C50C-407E-A947-70E740481C1C}">
                <a14:useLocalDpi xmlns:a14="http://schemas.microsoft.com/office/drawing/2010/main" val="0"/>
              </a:ext>
            </a:extLst>
          </a:blip>
          <a:srcRect b="30197"/>
          <a:stretch/>
        </p:blipFill>
        <p:spPr bwMode="auto">
          <a:xfrm>
            <a:off x="4277077" y="3156382"/>
            <a:ext cx="1029782" cy="1156856"/>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37"/>
          <p:cNvSpPr txBox="1">
            <a:spLocks noChangeArrowheads="1"/>
          </p:cNvSpPr>
          <p:nvPr/>
        </p:nvSpPr>
        <p:spPr bwMode="auto">
          <a:xfrm>
            <a:off x="9036606" y="5410290"/>
            <a:ext cx="864633" cy="23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chemeClr val="accent1"/>
                </a:solidFill>
              </a:rPr>
              <a:t>256ci*</a:t>
            </a:r>
          </a:p>
        </p:txBody>
      </p:sp>
      <p:sp>
        <p:nvSpPr>
          <p:cNvPr id="64" name="Text Box 37"/>
          <p:cNvSpPr txBox="1">
            <a:spLocks noChangeArrowheads="1"/>
          </p:cNvSpPr>
          <p:nvPr/>
        </p:nvSpPr>
        <p:spPr bwMode="auto">
          <a:xfrm>
            <a:off x="8282242" y="6185470"/>
            <a:ext cx="98901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206ci*</a:t>
            </a:r>
          </a:p>
        </p:txBody>
      </p:sp>
      <p:sp>
        <p:nvSpPr>
          <p:cNvPr id="65" name="Ellipse 64"/>
          <p:cNvSpPr/>
          <p:nvPr/>
        </p:nvSpPr>
        <p:spPr bwMode="auto">
          <a:xfrm rot="1472320">
            <a:off x="8307471" y="3915529"/>
            <a:ext cx="1643346" cy="2681848"/>
          </a:xfrm>
          <a:prstGeom prst="ellipse">
            <a:avLst/>
          </a:prstGeom>
          <a:noFill/>
          <a:ln w="254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pic>
        <p:nvPicPr>
          <p:cNvPr id="66"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11431" y="4378532"/>
            <a:ext cx="931069" cy="10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52965" y="5033342"/>
            <a:ext cx="637256" cy="110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Ellipse 67"/>
          <p:cNvSpPr/>
          <p:nvPr/>
        </p:nvSpPr>
        <p:spPr bwMode="auto">
          <a:xfrm rot="1472320">
            <a:off x="3704389" y="3029466"/>
            <a:ext cx="1643346" cy="2862112"/>
          </a:xfrm>
          <a:prstGeom prst="ellipse">
            <a:avLst/>
          </a:prstGeom>
          <a:noFill/>
          <a:ln w="254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79298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Einfacher Komponententausch</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40</a:t>
            </a:fld>
            <a:endParaRPr lang="en-GB" sz="1000" dirty="0">
              <a:solidFill>
                <a:srgbClr val="B2B2B2"/>
              </a:solidFill>
            </a:endParaRPr>
          </a:p>
        </p:txBody>
      </p:sp>
      <p:grpSp>
        <p:nvGrpSpPr>
          <p:cNvPr id="6" name="Gruppieren 26"/>
          <p:cNvGrpSpPr>
            <a:grpSpLocks/>
          </p:cNvGrpSpPr>
          <p:nvPr/>
        </p:nvGrpSpPr>
        <p:grpSpPr bwMode="auto">
          <a:xfrm>
            <a:off x="1335584" y="3655219"/>
            <a:ext cx="7348538" cy="3506787"/>
            <a:chOff x="885825" y="2538413"/>
            <a:chExt cx="7348538" cy="3506787"/>
          </a:xfrm>
        </p:grpSpPr>
        <p:pic>
          <p:nvPicPr>
            <p:cNvPr id="7" name="Picture 30" descr="C:\Documents and Settings\K070201219.KM\デスクトップ\HANAB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343" y="2986088"/>
              <a:ext cx="289560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26"/>
            <p:cNvSpPr>
              <a:spLocks noChangeShapeType="1"/>
            </p:cNvSpPr>
            <p:nvPr/>
          </p:nvSpPr>
          <p:spPr bwMode="auto">
            <a:xfrm flipH="1">
              <a:off x="5183188" y="3902075"/>
              <a:ext cx="857250" cy="357188"/>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9" name="Text Box 119"/>
            <p:cNvSpPr txBox="1">
              <a:spLocks noChangeArrowheads="1"/>
            </p:cNvSpPr>
            <p:nvPr/>
          </p:nvSpPr>
          <p:spPr bwMode="auto">
            <a:xfrm>
              <a:off x="6111875" y="3279775"/>
              <a:ext cx="1655763" cy="265113"/>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Heizungseinheit</a:t>
              </a:r>
              <a:endParaRPr lang="ja-JP" altLang="en-US" sz="1400" b="1">
                <a:solidFill>
                  <a:srgbClr val="000000"/>
                </a:solidFill>
                <a:latin typeface="Arial Unicode MS" pitchFamily="50" charset="-128"/>
                <a:ea typeface="Arial Unicode MS" pitchFamily="50" charset="-128"/>
                <a:cs typeface="Arial Unicode MS" pitchFamily="50" charset="-128"/>
              </a:endParaRPr>
            </a:p>
          </p:txBody>
        </p:sp>
        <p:sp>
          <p:nvSpPr>
            <p:cNvPr id="10" name="Text Box 120"/>
            <p:cNvSpPr txBox="1">
              <a:spLocks noChangeArrowheads="1"/>
            </p:cNvSpPr>
            <p:nvPr/>
          </p:nvSpPr>
          <p:spPr bwMode="auto">
            <a:xfrm>
              <a:off x="5905500" y="5688013"/>
              <a:ext cx="1849438" cy="265112"/>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Papiereinzugseinheit</a:t>
              </a:r>
              <a:endParaRPr lang="ja-JP" altLang="en-US" sz="1400" b="1" dirty="0">
                <a:solidFill>
                  <a:srgbClr val="000000"/>
                </a:solidFill>
                <a:latin typeface="Arial Unicode MS" pitchFamily="50" charset="-128"/>
                <a:ea typeface="Arial Unicode MS" pitchFamily="50" charset="-128"/>
                <a:cs typeface="Arial Unicode MS" pitchFamily="50" charset="-128"/>
              </a:endParaRPr>
            </a:p>
          </p:txBody>
        </p:sp>
        <p:sp>
          <p:nvSpPr>
            <p:cNvPr id="11" name="Text Box 121"/>
            <p:cNvSpPr txBox="1">
              <a:spLocks noChangeArrowheads="1"/>
            </p:cNvSpPr>
            <p:nvPr/>
          </p:nvSpPr>
          <p:spPr bwMode="auto">
            <a:xfrm>
              <a:off x="6469063" y="4330700"/>
              <a:ext cx="1562100" cy="265113"/>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latin typeface="Arial Unicode MS" pitchFamily="50" charset="-128"/>
                  <a:ea typeface="Arial Unicode MS" pitchFamily="50" charset="-128"/>
                  <a:cs typeface="Arial Unicode MS" pitchFamily="50" charset="-128"/>
                </a:rPr>
                <a:t>Transfereinheit</a:t>
              </a:r>
            </a:p>
          </p:txBody>
        </p:sp>
        <p:sp>
          <p:nvSpPr>
            <p:cNvPr id="12" name="Text Box 122"/>
            <p:cNvSpPr txBox="1">
              <a:spLocks noChangeArrowheads="1"/>
            </p:cNvSpPr>
            <p:nvPr/>
          </p:nvSpPr>
          <p:spPr bwMode="auto">
            <a:xfrm>
              <a:off x="5986463" y="3714750"/>
              <a:ext cx="1768475" cy="436563"/>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latin typeface="Arial Unicode MS" pitchFamily="50" charset="-128"/>
                  <a:ea typeface="Arial Unicode MS" pitchFamily="50" charset="-128"/>
                  <a:cs typeface="Arial Unicode MS" pitchFamily="50" charset="-128"/>
                </a:rPr>
                <a:t>Imaging Unit</a:t>
              </a:r>
              <a:r>
                <a:rPr lang="ja-JP" altLang="en-US" sz="1400" b="1">
                  <a:latin typeface="Arial Unicode MS" pitchFamily="50" charset="-128"/>
                  <a:ea typeface="Arial Unicode MS" pitchFamily="50" charset="-128"/>
                  <a:cs typeface="Arial Unicode MS" pitchFamily="50" charset="-128"/>
                </a:rPr>
                <a:t> </a:t>
              </a:r>
              <a:r>
                <a:rPr lang="en-US" altLang="ja-JP" sz="1400" b="1" dirty="0">
                  <a:latin typeface="Arial Unicode MS" pitchFamily="50" charset="-128"/>
                  <a:ea typeface="Arial Unicode MS" pitchFamily="50" charset="-128"/>
                  <a:cs typeface="Arial Unicode MS" pitchFamily="50" charset="-128"/>
                </a:rPr>
                <a:t>(Transferband)</a:t>
              </a:r>
            </a:p>
          </p:txBody>
        </p:sp>
        <p:sp>
          <p:nvSpPr>
            <p:cNvPr id="13" name="Text Box 123"/>
            <p:cNvSpPr txBox="1">
              <a:spLocks noChangeArrowheads="1"/>
            </p:cNvSpPr>
            <p:nvPr/>
          </p:nvSpPr>
          <p:spPr bwMode="auto">
            <a:xfrm>
              <a:off x="885825" y="4565650"/>
              <a:ext cx="1774825" cy="265113"/>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Entwicklereinheit</a:t>
              </a:r>
              <a:endParaRPr lang="ja-JP" altLang="en-US" sz="1400" b="1">
                <a:solidFill>
                  <a:srgbClr val="000000"/>
                </a:solidFill>
                <a:latin typeface="Arial Unicode MS" pitchFamily="50" charset="-128"/>
                <a:ea typeface="Arial Unicode MS" pitchFamily="50" charset="-128"/>
                <a:cs typeface="Arial Unicode MS" pitchFamily="50" charset="-128"/>
              </a:endParaRPr>
            </a:p>
          </p:txBody>
        </p:sp>
        <p:sp>
          <p:nvSpPr>
            <p:cNvPr id="14" name="Text Box 124"/>
            <p:cNvSpPr txBox="1">
              <a:spLocks noChangeArrowheads="1"/>
            </p:cNvSpPr>
            <p:nvPr/>
          </p:nvSpPr>
          <p:spPr bwMode="auto">
            <a:xfrm>
              <a:off x="1309688" y="4137025"/>
              <a:ext cx="1492250" cy="265113"/>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Trommeleinheit</a:t>
              </a:r>
              <a:endParaRPr lang="ja-JP" altLang="en-US" sz="1400" b="1">
                <a:solidFill>
                  <a:srgbClr val="000000"/>
                </a:solidFill>
                <a:latin typeface="Arial Unicode MS" pitchFamily="50" charset="-128"/>
                <a:ea typeface="Arial Unicode MS" pitchFamily="50" charset="-128"/>
                <a:cs typeface="Arial Unicode MS" pitchFamily="50" charset="-128"/>
              </a:endParaRPr>
            </a:p>
          </p:txBody>
        </p:sp>
        <p:sp>
          <p:nvSpPr>
            <p:cNvPr id="15" name="Line 125"/>
            <p:cNvSpPr>
              <a:spLocks noChangeShapeType="1"/>
            </p:cNvSpPr>
            <p:nvPr/>
          </p:nvSpPr>
          <p:spPr bwMode="auto">
            <a:xfrm>
              <a:off x="2810668" y="4259263"/>
              <a:ext cx="928688" cy="285750"/>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16" name="Line 127"/>
            <p:cNvSpPr>
              <a:spLocks noChangeShapeType="1"/>
            </p:cNvSpPr>
            <p:nvPr/>
          </p:nvSpPr>
          <p:spPr bwMode="auto">
            <a:xfrm flipH="1" flipV="1">
              <a:off x="4110037" y="5045075"/>
              <a:ext cx="1787525" cy="785813"/>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17" name="Line 128"/>
            <p:cNvSpPr>
              <a:spLocks noChangeShapeType="1"/>
            </p:cNvSpPr>
            <p:nvPr/>
          </p:nvSpPr>
          <p:spPr bwMode="auto">
            <a:xfrm flipH="1">
              <a:off x="4968876" y="3544888"/>
              <a:ext cx="1155700" cy="500062"/>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18" name="Line 129"/>
            <p:cNvSpPr>
              <a:spLocks noChangeShapeType="1"/>
            </p:cNvSpPr>
            <p:nvPr/>
          </p:nvSpPr>
          <p:spPr bwMode="auto">
            <a:xfrm flipH="1">
              <a:off x="5254626" y="4402138"/>
              <a:ext cx="1214437" cy="285750"/>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19" name="Line 130"/>
            <p:cNvSpPr>
              <a:spLocks noChangeShapeType="1"/>
            </p:cNvSpPr>
            <p:nvPr/>
          </p:nvSpPr>
          <p:spPr bwMode="auto">
            <a:xfrm>
              <a:off x="2667793" y="3902075"/>
              <a:ext cx="928688" cy="428625"/>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21" name="Line 131"/>
            <p:cNvSpPr>
              <a:spLocks noChangeShapeType="1"/>
            </p:cNvSpPr>
            <p:nvPr/>
          </p:nvSpPr>
          <p:spPr bwMode="auto">
            <a:xfrm flipV="1">
              <a:off x="2667793" y="4687888"/>
              <a:ext cx="928688" cy="142875"/>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22" name="Text Box 132"/>
            <p:cNvSpPr txBox="1">
              <a:spLocks noChangeArrowheads="1"/>
            </p:cNvSpPr>
            <p:nvPr/>
          </p:nvSpPr>
          <p:spPr bwMode="auto">
            <a:xfrm>
              <a:off x="1309688" y="3636963"/>
              <a:ext cx="1928812" cy="265112"/>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400" b="1" dirty="0">
                  <a:latin typeface="Arial Unicode MS" pitchFamily="50" charset="-128"/>
                  <a:ea typeface="Arial Unicode MS" pitchFamily="50" charset="-128"/>
                  <a:cs typeface="Arial Unicode MS" pitchFamily="50" charset="-128"/>
                </a:rPr>
                <a:t>Tonerkartusche</a:t>
              </a:r>
            </a:p>
          </p:txBody>
        </p:sp>
        <p:sp>
          <p:nvSpPr>
            <p:cNvPr id="23" name="Text Box 135"/>
            <p:cNvSpPr txBox="1">
              <a:spLocks noChangeArrowheads="1"/>
            </p:cNvSpPr>
            <p:nvPr/>
          </p:nvSpPr>
          <p:spPr bwMode="auto">
            <a:xfrm>
              <a:off x="5986463" y="4830763"/>
              <a:ext cx="2247900" cy="706437"/>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6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Einzugsrolle</a:t>
              </a:r>
            </a:p>
            <a:p>
              <a:pPr algn="ctr">
                <a:lnSpc>
                  <a:spcPct val="6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 Mehrzweckkassette und </a:t>
              </a:r>
            </a:p>
            <a:p>
              <a:pPr algn="ctr">
                <a:lnSpc>
                  <a:spcPct val="60000"/>
                </a:lnSpc>
                <a:spcBef>
                  <a:spcPct val="50000"/>
                </a:spcBef>
                <a:defRPr/>
              </a:pPr>
              <a:r>
                <a:rPr lang="en-US" altLang="ja-JP" sz="1400" b="1" dirty="0">
                  <a:solidFill>
                    <a:srgbClr val="000000"/>
                  </a:solidFill>
                  <a:latin typeface="Arial Unicode MS" pitchFamily="50" charset="-128"/>
                  <a:ea typeface="Arial Unicode MS" pitchFamily="50" charset="-128"/>
                  <a:cs typeface="Arial Unicode MS" pitchFamily="50" charset="-128"/>
                </a:rPr>
                <a:t>Separationseinheit</a:t>
              </a:r>
              <a:endParaRPr lang="ja-JP" altLang="en-US" sz="1400" b="1">
                <a:solidFill>
                  <a:srgbClr val="000000"/>
                </a:solidFill>
                <a:latin typeface="Arial Unicode MS" pitchFamily="50" charset="-128"/>
                <a:ea typeface="Arial Unicode MS" pitchFamily="50" charset="-128"/>
                <a:cs typeface="Arial Unicode MS" pitchFamily="50" charset="-128"/>
              </a:endParaRPr>
            </a:p>
          </p:txBody>
        </p:sp>
        <p:sp>
          <p:nvSpPr>
            <p:cNvPr id="24" name="Line 139"/>
            <p:cNvSpPr>
              <a:spLocks noChangeShapeType="1"/>
            </p:cNvSpPr>
            <p:nvPr/>
          </p:nvSpPr>
          <p:spPr bwMode="auto">
            <a:xfrm flipH="1" flipV="1">
              <a:off x="4611688" y="4759325"/>
              <a:ext cx="1143000" cy="214313"/>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sp>
          <p:nvSpPr>
            <p:cNvPr id="25" name="Text Box 119"/>
            <p:cNvSpPr txBox="1">
              <a:spLocks noChangeArrowheads="1"/>
            </p:cNvSpPr>
            <p:nvPr/>
          </p:nvSpPr>
          <p:spPr bwMode="auto">
            <a:xfrm>
              <a:off x="4183063" y="2538413"/>
              <a:ext cx="1655762" cy="479425"/>
            </a:xfrm>
            <a:prstGeom prst="rect">
              <a:avLst/>
            </a:prstGeom>
            <a:ln>
              <a:solidFill>
                <a:srgbClr val="FF9900"/>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80000"/>
                </a:lnSpc>
                <a:spcBef>
                  <a:spcPct val="50000"/>
                </a:spcBef>
                <a:defRPr/>
              </a:pPr>
              <a:r>
                <a:rPr lang="en-US" altLang="ja-JP" sz="1200" b="1" dirty="0">
                  <a:solidFill>
                    <a:srgbClr val="000000"/>
                  </a:solidFill>
                  <a:latin typeface="Arial Unicode MS" pitchFamily="50" charset="-128"/>
                  <a:ea typeface="Arial Unicode MS" pitchFamily="50" charset="-128"/>
                  <a:cs typeface="Arial Unicode MS" pitchFamily="50" charset="-128"/>
                </a:rPr>
                <a:t>DP Rollen,</a:t>
              </a:r>
            </a:p>
            <a:p>
              <a:pPr algn="ctr">
                <a:lnSpc>
                  <a:spcPct val="80000"/>
                </a:lnSpc>
                <a:spcBef>
                  <a:spcPct val="50000"/>
                </a:spcBef>
                <a:defRPr/>
              </a:pPr>
              <a:r>
                <a:rPr lang="en-US" altLang="ja-JP" sz="1200" b="1" dirty="0">
                  <a:solidFill>
                    <a:srgbClr val="000000"/>
                  </a:solidFill>
                  <a:latin typeface="Arial Unicode MS" pitchFamily="50" charset="-128"/>
                  <a:ea typeface="Arial Unicode MS" pitchFamily="50" charset="-128"/>
                  <a:cs typeface="Arial Unicode MS" pitchFamily="50" charset="-128"/>
                </a:rPr>
                <a:t>Separationsrollen</a:t>
              </a:r>
              <a:endParaRPr lang="ja-JP" altLang="en-US" sz="1200" b="1">
                <a:solidFill>
                  <a:srgbClr val="000000"/>
                </a:solidFill>
                <a:latin typeface="Arial Unicode MS" pitchFamily="50" charset="-128"/>
                <a:ea typeface="Arial Unicode MS" pitchFamily="50" charset="-128"/>
                <a:cs typeface="Arial Unicode MS" pitchFamily="50" charset="-128"/>
              </a:endParaRPr>
            </a:p>
          </p:txBody>
        </p:sp>
        <p:sp>
          <p:nvSpPr>
            <p:cNvPr id="26" name="Line 128"/>
            <p:cNvSpPr>
              <a:spLocks noChangeShapeType="1"/>
            </p:cNvSpPr>
            <p:nvPr/>
          </p:nvSpPr>
          <p:spPr bwMode="auto">
            <a:xfrm flipH="1">
              <a:off x="3810793" y="2973388"/>
              <a:ext cx="644525" cy="285750"/>
            </a:xfrm>
            <a:prstGeom prst="line">
              <a:avLst/>
            </a:prstGeom>
            <a:noFill/>
            <a:ln w="38100">
              <a:solidFill>
                <a:srgbClr val="FF9900"/>
              </a:solidFill>
              <a:round/>
              <a:headEnd/>
              <a:tailEnd type="triangle" w="med" len="lg"/>
            </a:ln>
            <a:extLst>
              <a:ext uri="{909E8E84-426E-40DD-AFC4-6F175D3DCCD1}">
                <a14:hiddenFill xmlns:a14="http://schemas.microsoft.com/office/drawing/2010/main">
                  <a:noFill/>
                </a14:hiddenFill>
              </a:ext>
            </a:extLst>
          </p:spPr>
          <p:txBody>
            <a:bodyPr anchor="ctr"/>
            <a:lstStyle/>
            <a:p>
              <a:endParaRPr lang="de-DE"/>
            </a:p>
          </p:txBody>
        </p:sp>
      </p:grpSp>
      <p:sp>
        <p:nvSpPr>
          <p:cNvPr id="27" name="Rectangle 6"/>
          <p:cNvSpPr txBox="1">
            <a:spLocks noChangeArrowheads="1"/>
          </p:cNvSpPr>
          <p:nvPr/>
        </p:nvSpPr>
        <p:spPr bwMode="auto">
          <a:xfrm>
            <a:off x="798513" y="3039955"/>
            <a:ext cx="8836025" cy="307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50795" rIns="101590" bIns="50795" numCol="1" anchor="t" anchorCtr="0" compatLnSpc="1">
            <a:prstTxWarp prst="textNoShape">
              <a:avLst/>
            </a:prstTxWarp>
          </a:bodyPr>
          <a:lstStyle>
            <a:lvl1pPr marL="342900" indent="-342900" algn="l" defTabSz="1016000" rtl="0" eaLnBrk="1" fontAlgn="base" hangingPunct="1">
              <a:spcBef>
                <a:spcPct val="45000"/>
              </a:spcBef>
              <a:spcAft>
                <a:spcPct val="0"/>
              </a:spcAft>
              <a:defRPr sz="1700">
                <a:solidFill>
                  <a:schemeClr val="tx1"/>
                </a:solidFill>
                <a:latin typeface="+mn-lt"/>
                <a:ea typeface="ＭＳ Ｐゴシック" charset="-128"/>
                <a:cs typeface="ＭＳ Ｐゴシック" charset="-128"/>
              </a:defRPr>
            </a:lvl1pPr>
            <a:lvl2pPr marL="631825" indent="-354013" algn="l" defTabSz="1016000" rtl="0" eaLnBrk="1" fontAlgn="base" hangingPunct="1">
              <a:spcBef>
                <a:spcPct val="45000"/>
              </a:spcBef>
              <a:spcAft>
                <a:spcPct val="0"/>
              </a:spcAft>
              <a:buClr>
                <a:schemeClr val="tx2"/>
              </a:buClr>
              <a:buBlip>
                <a:blip r:embed="rId3"/>
              </a:buBlip>
              <a:defRPr sz="1700">
                <a:solidFill>
                  <a:schemeClr val="tx1"/>
                </a:solidFill>
                <a:latin typeface="+mn-lt"/>
                <a:ea typeface="ＭＳ Ｐゴシック" charset="-128"/>
              </a:defRPr>
            </a:lvl2pPr>
            <a:lvl3pPr marL="990600" indent="-357188" algn="l" defTabSz="1016000" rtl="0" eaLnBrk="1" fontAlgn="base" hangingPunct="1">
              <a:spcBef>
                <a:spcPct val="45000"/>
              </a:spcBef>
              <a:spcAft>
                <a:spcPct val="0"/>
              </a:spcAft>
              <a:buClr>
                <a:schemeClr val="tx2"/>
              </a:buClr>
              <a:buBlip>
                <a:blip r:embed="rId4"/>
              </a:buBlip>
              <a:defRPr sz="1700">
                <a:solidFill>
                  <a:schemeClr val="tx1"/>
                </a:solidFill>
                <a:latin typeface="+mn-lt"/>
                <a:ea typeface="ＭＳ Ｐゴシック" charset="-128"/>
              </a:defRPr>
            </a:lvl3pPr>
            <a:lvl4pPr marL="1349375" indent="-357188" algn="l" defTabSz="1016000" rtl="0" eaLnBrk="1" fontAlgn="base" hangingPunct="1">
              <a:spcBef>
                <a:spcPct val="45000"/>
              </a:spcBef>
              <a:spcAft>
                <a:spcPct val="0"/>
              </a:spcAft>
              <a:buClr>
                <a:schemeClr val="tx2"/>
              </a:buClr>
              <a:buBlip>
                <a:blip r:embed="rId5"/>
              </a:buBlip>
              <a:defRPr sz="1700">
                <a:solidFill>
                  <a:schemeClr val="tx1"/>
                </a:solidFill>
                <a:latin typeface="+mn-lt"/>
                <a:ea typeface="ＭＳ Ｐゴシック" charset="-128"/>
              </a:defRPr>
            </a:lvl4pPr>
            <a:lvl5pPr marL="1709738" indent="-358775" algn="l" defTabSz="1016000" rtl="0" eaLnBrk="1" fontAlgn="base" hangingPunct="1">
              <a:spcBef>
                <a:spcPct val="45000"/>
              </a:spcBef>
              <a:spcAft>
                <a:spcPct val="0"/>
              </a:spcAft>
              <a:buClr>
                <a:schemeClr val="tx2"/>
              </a:buClr>
              <a:buBlip>
                <a:blip r:embed="rId6"/>
              </a:buBlip>
              <a:defRPr sz="1700">
                <a:solidFill>
                  <a:schemeClr val="tx1"/>
                </a:solidFill>
                <a:latin typeface="+mn-lt"/>
                <a:ea typeface="ＭＳ Ｐゴシック" charset="-128"/>
              </a:defRPr>
            </a:lvl5pPr>
            <a:lvl6pPr marL="2166938" indent="-358775" algn="l" defTabSz="1016000" rtl="0" eaLnBrk="1" fontAlgn="base" hangingPunct="1">
              <a:spcBef>
                <a:spcPct val="45000"/>
              </a:spcBef>
              <a:spcAft>
                <a:spcPct val="0"/>
              </a:spcAft>
              <a:buClr>
                <a:schemeClr val="tx2"/>
              </a:buClr>
              <a:buBlip>
                <a:blip r:embed="rId6"/>
              </a:buBlip>
              <a:defRPr sz="1700">
                <a:solidFill>
                  <a:schemeClr val="tx1"/>
                </a:solidFill>
                <a:latin typeface="+mn-lt"/>
                <a:ea typeface="ＭＳ Ｐゴシック" charset="-128"/>
              </a:defRPr>
            </a:lvl6pPr>
            <a:lvl7pPr marL="2624138" indent="-358775" algn="l" defTabSz="1016000" rtl="0" eaLnBrk="1" fontAlgn="base" hangingPunct="1">
              <a:spcBef>
                <a:spcPct val="45000"/>
              </a:spcBef>
              <a:spcAft>
                <a:spcPct val="0"/>
              </a:spcAft>
              <a:buClr>
                <a:schemeClr val="tx2"/>
              </a:buClr>
              <a:buBlip>
                <a:blip r:embed="rId6"/>
              </a:buBlip>
              <a:defRPr sz="1700">
                <a:solidFill>
                  <a:schemeClr val="tx1"/>
                </a:solidFill>
                <a:latin typeface="+mn-lt"/>
                <a:ea typeface="ＭＳ Ｐゴシック" charset="-128"/>
              </a:defRPr>
            </a:lvl7pPr>
            <a:lvl8pPr marL="3081338" indent="-358775" algn="l" defTabSz="1016000" rtl="0" eaLnBrk="1" fontAlgn="base" hangingPunct="1">
              <a:spcBef>
                <a:spcPct val="45000"/>
              </a:spcBef>
              <a:spcAft>
                <a:spcPct val="0"/>
              </a:spcAft>
              <a:buClr>
                <a:schemeClr val="tx2"/>
              </a:buClr>
              <a:buBlip>
                <a:blip r:embed="rId6"/>
              </a:buBlip>
              <a:defRPr sz="1700">
                <a:solidFill>
                  <a:schemeClr val="tx1"/>
                </a:solidFill>
                <a:latin typeface="+mn-lt"/>
                <a:ea typeface="ＭＳ Ｐゴシック" charset="-128"/>
              </a:defRPr>
            </a:lvl8pPr>
            <a:lvl9pPr marL="3538538" indent="-358775" algn="l" defTabSz="1016000" rtl="0" eaLnBrk="1" fontAlgn="base" hangingPunct="1">
              <a:spcBef>
                <a:spcPct val="45000"/>
              </a:spcBef>
              <a:spcAft>
                <a:spcPct val="0"/>
              </a:spcAft>
              <a:buClr>
                <a:schemeClr val="tx2"/>
              </a:buClr>
              <a:buBlip>
                <a:blip r:embed="rId6"/>
              </a:buBlip>
              <a:defRPr sz="1700">
                <a:solidFill>
                  <a:schemeClr val="tx1"/>
                </a:solidFill>
                <a:latin typeface="+mn-lt"/>
                <a:ea typeface="ＭＳ Ｐゴシック" charset="-128"/>
              </a:defRPr>
            </a:lvl9pPr>
          </a:lstStyle>
          <a:p>
            <a:pPr lvl="1"/>
            <a:r>
              <a:rPr lang="de-DE" dirty="0"/>
              <a:t> Wartungsintervall: 300.000 Seiten (s/w)  / 200.000 Seiten (Farbe)</a:t>
            </a:r>
          </a:p>
        </p:txBody>
      </p:sp>
    </p:spTree>
    <p:extLst>
      <p:ext uri="{BB962C8B-B14F-4D97-AF65-F5344CB8AC3E}">
        <p14:creationId xmlns:p14="http://schemas.microsoft.com/office/powerpoint/2010/main" val="814107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Spezifikationen: Kopierer</a:t>
            </a:r>
          </a:p>
        </p:txBody>
      </p:sp>
      <p:sp>
        <p:nvSpPr>
          <p:cNvPr id="17411" name="Rectangle 6"/>
          <p:cNvSpPr>
            <a:spLocks noGrp="1" noChangeArrowheads="1"/>
          </p:cNvSpPr>
          <p:nvPr>
            <p:ph type="body" idx="1"/>
          </p:nvPr>
        </p:nvSpPr>
        <p:spPr/>
        <p:txBody>
          <a:bodyPr/>
          <a:lstStyle/>
          <a:p>
            <a:pPr lvl="1"/>
            <a:r>
              <a:rPr lang="de-DE" dirty="0"/>
              <a:t>Geschwindigkeit:	256i/306i: 25/30 DIN-A4-Seiten/Min. simplex </a:t>
            </a:r>
          </a:p>
          <a:p>
            <a:pPr marL="277812" lvl="1" indent="0">
              <a:spcBef>
                <a:spcPts val="0"/>
              </a:spcBef>
              <a:buNone/>
            </a:pPr>
            <a:r>
              <a:rPr lang="de-DE" dirty="0"/>
              <a:t>			206ci/256ci: 20/25 DIN-A4-Seiten/Min. simplex </a:t>
            </a:r>
          </a:p>
          <a:p>
            <a:pPr lvl="1"/>
            <a:r>
              <a:rPr lang="de-DE" dirty="0"/>
              <a:t>1. Seite:		256i/306i: nach 7,8 Sekunden</a:t>
            </a:r>
          </a:p>
          <a:p>
            <a:pPr marL="277812" lvl="1" indent="0">
              <a:spcBef>
                <a:spcPts val="0"/>
              </a:spcBef>
              <a:buNone/>
            </a:pPr>
            <a:r>
              <a:rPr lang="de-DE" dirty="0"/>
              <a:t>			206ci/256ci: nach 11,7 Sek. (s/w), 13,6 Sek. (Farbe) </a:t>
            </a:r>
          </a:p>
          <a:p>
            <a:pPr lvl="1"/>
            <a:r>
              <a:rPr lang="de-DE" dirty="0"/>
              <a:t>Anwärmzeit:	 	256i/306i: 20 Sek. / 206ci: 55 Sek. / 256ci: 45 Sek.	</a:t>
            </a:r>
          </a:p>
          <a:p>
            <a:pPr lvl="1"/>
            <a:r>
              <a:rPr lang="de-DE" dirty="0"/>
              <a:t>Kopierauflösung:	600 x 600 dpi / 256 Graustufen</a:t>
            </a:r>
          </a:p>
          <a:p>
            <a:pPr lvl="1"/>
            <a:r>
              <a:rPr lang="de-DE" dirty="0"/>
              <a:t>Zoombereich:	 	25 %-400 % (in 1 %-Schritten vom Vorlagenglas) </a:t>
            </a:r>
          </a:p>
          <a:p>
            <a:pPr lvl="1"/>
            <a:r>
              <a:rPr lang="de-DE" dirty="0"/>
              <a:t>Systemspeicher:	256i/306i: 1 GB Standard, max. 2 GB RAM</a:t>
            </a:r>
          </a:p>
          <a:p>
            <a:pPr marL="277812" lvl="1" indent="0">
              <a:spcBef>
                <a:spcPts val="0"/>
              </a:spcBef>
              <a:buNone/>
            </a:pPr>
            <a:r>
              <a:rPr lang="de-DE" dirty="0"/>
              <a:t>			206ci/256ci: 1,5 GB Standard, max. 2 GB RAM</a:t>
            </a:r>
          </a:p>
          <a:p>
            <a:pPr lvl="1"/>
            <a:r>
              <a:rPr lang="de-DE" dirty="0"/>
              <a:t>Abmessungen: 	256i/306i: 694 x 590 x 590 mm (H x B x T) </a:t>
            </a:r>
          </a:p>
          <a:p>
            <a:pPr marL="277812" lvl="1" indent="0">
              <a:spcBef>
                <a:spcPts val="0"/>
              </a:spcBef>
              <a:buNone/>
            </a:pPr>
            <a:r>
              <a:rPr lang="de-DE" dirty="0"/>
              <a:t>			206ci/256ci: 748 x 590 x 590 mm (H x B x T) </a:t>
            </a:r>
          </a:p>
          <a:p>
            <a:pPr lvl="1"/>
            <a:r>
              <a:rPr lang="de-DE" dirty="0"/>
              <a:t>Gewicht: 	 	256i/306i: ca. 52 kg / 206ci/256ci: ca. 80 kg</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41</a:t>
            </a:fld>
            <a:endParaRPr lang="en-GB" sz="1000" dirty="0">
              <a:solidFill>
                <a:srgbClr val="B2B2B2"/>
              </a:solidFill>
            </a:endParaRPr>
          </a:p>
        </p:txBody>
      </p:sp>
    </p:spTree>
    <p:extLst>
      <p:ext uri="{BB962C8B-B14F-4D97-AF65-F5344CB8AC3E}">
        <p14:creationId xmlns:p14="http://schemas.microsoft.com/office/powerpoint/2010/main" val="2050286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Spezifikationen: Drucker</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Geschwindigkeit:	256i/306i: 30/25 simplex / 25/28 duplex DIN-A4-Seiten/Min. </a:t>
            </a:r>
          </a:p>
          <a:p>
            <a:pPr marL="277812" lvl="1" indent="0">
              <a:spcBef>
                <a:spcPts val="0"/>
              </a:spcBef>
              <a:buNone/>
            </a:pPr>
            <a:r>
              <a:rPr lang="de-DE" dirty="0"/>
              <a:t>			206ci/256ci: 20/25 simplex / 19/23 duplex DIN-A4-Seiten/Min</a:t>
            </a:r>
          </a:p>
          <a:p>
            <a:pPr lvl="1"/>
            <a:r>
              <a:rPr lang="de-DE" dirty="0"/>
              <a:t>1. Seite:		256i/306i: 8 Sekunden / 206ci/256ci: 14/12 Sekunden (Farbe)</a:t>
            </a:r>
          </a:p>
          <a:p>
            <a:pPr lvl="1"/>
            <a:r>
              <a:rPr lang="de-DE" dirty="0"/>
              <a:t>Druckauflösung:	256i/306i: Fast 1.200 x 1.200 dpi / 206ci/256ci: 600 x 600 dpi </a:t>
            </a:r>
          </a:p>
          <a:p>
            <a:pPr lvl="1"/>
            <a:r>
              <a:rPr lang="de-DE" dirty="0"/>
              <a:t>Prozessor:		PowerPC 464/800 MHz</a:t>
            </a:r>
          </a:p>
          <a:p>
            <a:pPr lvl="1"/>
            <a:r>
              <a:rPr lang="de-DE" dirty="0"/>
              <a:t>Schnittstellen:		USB 2.0, 10/100/1000BaseTX, USB-Host (2), CF-Slot</a:t>
            </a:r>
          </a:p>
          <a:p>
            <a:pPr lvl="1"/>
            <a:r>
              <a:rPr lang="de-DE" dirty="0"/>
              <a:t>Protokolle:		TCP/IP, Net BEUI, </a:t>
            </a:r>
            <a:r>
              <a:rPr lang="de-DE" dirty="0" err="1"/>
              <a:t>EtherTalk</a:t>
            </a:r>
            <a:r>
              <a:rPr lang="de-DE" dirty="0"/>
              <a:t> </a:t>
            </a:r>
          </a:p>
          <a:p>
            <a:pPr lvl="1"/>
            <a:r>
              <a:rPr lang="de-DE" dirty="0"/>
              <a:t>Emulationen:		PCL6 (5e bzw. 5c, XL), KPDL 3, XPS, PRESCRIBE IIe </a:t>
            </a:r>
          </a:p>
          <a:p>
            <a:pPr marL="277812" lvl="1" indent="0">
              <a:spcBef>
                <a:spcPts val="0"/>
              </a:spcBef>
              <a:buNone/>
            </a:pPr>
            <a:r>
              <a:rPr lang="de-DE" dirty="0"/>
              <a:t>			bzw. IIc, USB-Direktdruck</a:t>
            </a:r>
          </a:p>
          <a:p>
            <a:pPr lvl="1"/>
            <a:r>
              <a:rPr lang="de-DE" dirty="0"/>
              <a:t>Betriebssysteme:	Windows XP, Vista, Windows 7, Server 2003/2008 R2, </a:t>
            </a:r>
          </a:p>
          <a:p>
            <a:pPr marL="277812" lvl="1" indent="0">
              <a:spcBef>
                <a:spcPts val="0"/>
              </a:spcBef>
              <a:buNone/>
            </a:pPr>
            <a:r>
              <a:rPr lang="de-DE" dirty="0"/>
              <a:t>			Novell NetWare, Linux, Mac ab OS X</a:t>
            </a:r>
          </a:p>
          <a:p>
            <a:pPr lvl="1"/>
            <a:r>
              <a:rPr lang="de-DE" dirty="0"/>
              <a:t>Funktionen:		PDF-/USB-Direktdruck, E-Maildruck, Barcodedruck, </a:t>
            </a:r>
          </a:p>
          <a:p>
            <a:pPr marL="277812" lvl="1" indent="0">
              <a:spcBef>
                <a:spcPts val="0"/>
              </a:spcBef>
              <a:buNone/>
            </a:pPr>
            <a:r>
              <a:rPr lang="de-DE" dirty="0"/>
              <a:t>			WSD-Internetdruck</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42</a:t>
            </a:fld>
            <a:endParaRPr lang="en-GB" sz="1000" dirty="0">
              <a:solidFill>
                <a:srgbClr val="B2B2B2"/>
              </a:solidFill>
            </a:endParaRPr>
          </a:p>
        </p:txBody>
      </p:sp>
    </p:spTree>
    <p:extLst>
      <p:ext uri="{BB962C8B-B14F-4D97-AF65-F5344CB8AC3E}">
        <p14:creationId xmlns:p14="http://schemas.microsoft.com/office/powerpoint/2010/main" val="3094586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Spezifikationen: Scanner</a:t>
            </a:r>
          </a:p>
        </p:txBody>
      </p:sp>
      <p:sp>
        <p:nvSpPr>
          <p:cNvPr id="17411" name="Rectangle 6"/>
          <p:cNvSpPr>
            <a:spLocks noGrp="1" noChangeArrowheads="1"/>
          </p:cNvSpPr>
          <p:nvPr>
            <p:ph type="body" idx="1"/>
          </p:nvPr>
        </p:nvSpPr>
        <p:spPr>
          <a:xfrm>
            <a:off x="798513" y="2749550"/>
            <a:ext cx="9361487" cy="4194175"/>
          </a:xfrm>
        </p:spPr>
        <p:txBody>
          <a:bodyPr/>
          <a:lstStyle/>
          <a:p>
            <a:pPr lvl="1"/>
            <a:r>
              <a:rPr lang="de-DE" dirty="0"/>
              <a:t>Scantechnologie:	CCD s/w und Farbe</a:t>
            </a:r>
          </a:p>
          <a:p>
            <a:pPr lvl="1"/>
            <a:r>
              <a:rPr lang="de-DE" dirty="0"/>
              <a:t>Scangeschwindigkeit:  	256i/306i: max. 40 DIN-A4-Seiten/Min. (s/w, 300 dpi)</a:t>
            </a:r>
          </a:p>
          <a:p>
            <a:pPr marL="277812" lvl="1" indent="0">
              <a:spcBef>
                <a:spcPts val="0"/>
              </a:spcBef>
              <a:buNone/>
            </a:pPr>
            <a:r>
              <a:rPr lang="de-DE" dirty="0"/>
              <a:t>			max. 20 DIN-A4-Seiten/Min. (Farbe, 300 dpi)</a:t>
            </a:r>
          </a:p>
          <a:p>
            <a:pPr marL="277812" lvl="1" indent="0">
              <a:spcBef>
                <a:spcPts val="0"/>
              </a:spcBef>
              <a:buNone/>
            </a:pPr>
            <a:r>
              <a:rPr lang="de-DE" dirty="0"/>
              <a:t>			206ci/256ci: max. 40 DIN-A4-Seiten/Min. (s/w / Farbe, 300 dpi)</a:t>
            </a:r>
          </a:p>
          <a:p>
            <a:pPr lvl="1"/>
            <a:r>
              <a:rPr lang="de-DE" dirty="0"/>
              <a:t>Scanauflösung:	200, 300, 400, 600 dpi</a:t>
            </a:r>
          </a:p>
          <a:p>
            <a:pPr lvl="1"/>
            <a:r>
              <a:rPr lang="de-DE" dirty="0"/>
              <a:t>Scanfunktionen:	Scan to SMB, Scan to FTP, Scan to E-Mail, </a:t>
            </a:r>
          </a:p>
          <a:p>
            <a:pPr marL="277812" lvl="1" indent="0">
              <a:spcBef>
                <a:spcPts val="0"/>
              </a:spcBef>
              <a:buNone/>
            </a:pPr>
            <a:r>
              <a:rPr lang="de-DE" dirty="0"/>
              <a:t>			Scan to USB, TWAIN-Scan, WSD-Scan, </a:t>
            </a:r>
          </a:p>
          <a:p>
            <a:pPr marL="277812" lvl="1" indent="0">
              <a:spcBef>
                <a:spcPts val="0"/>
              </a:spcBef>
              <a:buNone/>
            </a:pPr>
            <a:r>
              <a:rPr lang="de-DE" dirty="0"/>
              <a:t>			SMTP-Authentifizierung, LDAP</a:t>
            </a:r>
          </a:p>
          <a:p>
            <a:pPr lvl="1"/>
            <a:r>
              <a:rPr lang="de-DE" dirty="0"/>
              <a:t>Scanmodus:		Text, Foto, Text/Foto, OCR</a:t>
            </a:r>
          </a:p>
          <a:p>
            <a:pPr lvl="1"/>
            <a:r>
              <a:rPr lang="de-DE" dirty="0"/>
              <a:t>Dateiformate:		PDF (1.4, /A), TIFF (JPEG 6.0, TTN2), JPEG, XPS</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43</a:t>
            </a:fld>
            <a:endParaRPr lang="en-GB" sz="1000" dirty="0">
              <a:solidFill>
                <a:srgbClr val="B2B2B2"/>
              </a:solidFill>
            </a:endParaRPr>
          </a:p>
        </p:txBody>
      </p:sp>
    </p:spTree>
    <p:extLst>
      <p:ext uri="{BB962C8B-B14F-4D97-AF65-F5344CB8AC3E}">
        <p14:creationId xmlns:p14="http://schemas.microsoft.com/office/powerpoint/2010/main" val="286623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Spezifikationen: Faxsystem (U)*</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Kompatibilität: 		Super G3</a:t>
            </a:r>
          </a:p>
          <a:p>
            <a:pPr lvl="1"/>
            <a:r>
              <a:rPr lang="de-DE" dirty="0"/>
              <a:t>Modemgeschwindigkeit:		33,6 kbps</a:t>
            </a:r>
          </a:p>
          <a:p>
            <a:pPr lvl="1"/>
            <a:r>
              <a:rPr lang="de-DE" dirty="0"/>
              <a:t>Übertragungsgeschwindigkeit: 	3 Sekunden</a:t>
            </a:r>
          </a:p>
          <a:p>
            <a:pPr lvl="1"/>
            <a:r>
              <a:rPr lang="de-DE" dirty="0"/>
              <a:t>Kompressionsmethode:		JBIG, MMR, MR, MH		</a:t>
            </a:r>
          </a:p>
          <a:p>
            <a:pPr lvl="1"/>
            <a:r>
              <a:rPr lang="de-DE" dirty="0"/>
              <a:t>Nummernspeicher:	    	200 Kurzwahlen, 100 Zielwahltasten, 50 Gruppen </a:t>
            </a:r>
          </a:p>
          <a:p>
            <a:pPr lvl="1">
              <a:spcBef>
                <a:spcPts val="1800"/>
              </a:spcBef>
            </a:pPr>
            <a:r>
              <a:rPr lang="de-DE" dirty="0"/>
              <a:t>Betriebssysteme:		Windows XP, Vista, Windows 7, </a:t>
            </a:r>
          </a:p>
          <a:p>
            <a:pPr marL="277812" lvl="1" indent="0">
              <a:spcBef>
                <a:spcPts val="0"/>
              </a:spcBef>
              <a:buNone/>
            </a:pPr>
            <a:r>
              <a:rPr lang="de-DE" dirty="0"/>
              <a:t>				Server 2003/2008 R2</a:t>
            </a:r>
          </a:p>
          <a:p>
            <a:pPr lvl="1"/>
            <a:r>
              <a:rPr lang="de-DE" dirty="0"/>
              <a:t>Funktionen:			Netzwerk-Faxtreiber, automatische 					Wahlwiederholung, zeitversetztes Senden, </a:t>
            </a:r>
          </a:p>
          <a:p>
            <a:pPr marL="1350963" lvl="4" indent="0">
              <a:spcBef>
                <a:spcPts val="0"/>
              </a:spcBef>
              <a:buNone/>
            </a:pPr>
            <a:r>
              <a:rPr lang="de-DE" dirty="0"/>
              <a:t>			Faxweiterleitung</a:t>
            </a:r>
          </a:p>
          <a:p>
            <a:pPr lvl="1"/>
            <a:r>
              <a:rPr lang="de-DE" dirty="0"/>
              <a:t>Faxauflösung:			Normal, Fein, Super-Fein, Ultra-Fein</a:t>
            </a:r>
          </a:p>
          <a:p>
            <a:pPr lvl="1"/>
            <a:r>
              <a:rPr lang="de-DE" dirty="0"/>
              <a:t>Faxspeicher:			16 MB (9,5 MB </a:t>
            </a:r>
            <a:r>
              <a:rPr lang="de-DE" dirty="0" err="1"/>
              <a:t>Bilddatenspeicher</a:t>
            </a:r>
            <a:r>
              <a:rPr lang="de-DE" dirty="0"/>
              <a:t>)</a:t>
            </a:r>
          </a:p>
          <a:p>
            <a:pPr lvl="1"/>
            <a:r>
              <a:rPr lang="de-DE" dirty="0"/>
              <a:t>Dateiformate:			PDF, TIFF</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44</a:t>
            </a:fld>
            <a:endParaRPr lang="en-GB" sz="1000" dirty="0">
              <a:solidFill>
                <a:srgbClr val="B2B2B2"/>
              </a:solidFill>
            </a:endParaRPr>
          </a:p>
        </p:txBody>
      </p:sp>
      <p:sp>
        <p:nvSpPr>
          <p:cNvPr id="5" name="Textfeld 4"/>
          <p:cNvSpPr txBox="1">
            <a:spLocks noChangeArrowheads="1"/>
          </p:cNvSpPr>
          <p:nvPr/>
        </p:nvSpPr>
        <p:spPr bwMode="auto">
          <a:xfrm>
            <a:off x="8936932" y="7028581"/>
            <a:ext cx="6799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*optional</a:t>
            </a:r>
          </a:p>
        </p:txBody>
      </p:sp>
    </p:spTree>
    <p:extLst>
      <p:ext uri="{BB962C8B-B14F-4D97-AF65-F5344CB8AC3E}">
        <p14:creationId xmlns:p14="http://schemas.microsoft.com/office/powerpoint/2010/main" val="304722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Papiermanagement</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Originaleinzug:	50 Seiten DIN A3-DIN A5R, 40 Originale/Min. (300 dpi)			einseitig: 45-160 g/m², doppelseitig: 50-120 g/m²	</a:t>
            </a:r>
          </a:p>
          <a:p>
            <a:pPr lvl="1"/>
            <a:r>
              <a:rPr lang="de-DE" dirty="0"/>
              <a:t>Duplexeinheit:		endlos, DIN A3-DIN A5R, 60-163 g/m²</a:t>
            </a:r>
          </a:p>
          <a:p>
            <a:pPr lvl="1"/>
            <a:r>
              <a:rPr lang="de-DE" dirty="0"/>
              <a:t>Universalkassette:	500 Seiten DIN A3-DIN A5R, 60-163 g/m²/</a:t>
            </a:r>
          </a:p>
          <a:p>
            <a:pPr marL="277812" lvl="1" indent="0">
              <a:spcBef>
                <a:spcPts val="0"/>
              </a:spcBef>
              <a:buNone/>
            </a:pPr>
            <a:r>
              <a:rPr lang="de-DE" dirty="0"/>
              <a:t>			60-256 g/m² (Farbmodelle)</a:t>
            </a:r>
          </a:p>
          <a:p>
            <a:pPr lvl="1"/>
            <a:r>
              <a:rPr lang="de-DE" dirty="0"/>
              <a:t>Universalkassette (</a:t>
            </a:r>
            <a:r>
              <a:rPr lang="de-DE" dirty="0" err="1"/>
              <a:t>opt</a:t>
            </a:r>
            <a:r>
              <a:rPr lang="de-DE" dirty="0"/>
              <a:t>.):	500 Seiten DIN A3-DIN A5R, 60-163 g/m²/</a:t>
            </a:r>
          </a:p>
          <a:p>
            <a:pPr marL="277812" lvl="1" indent="0">
              <a:spcBef>
                <a:spcPts val="0"/>
              </a:spcBef>
              <a:buNone/>
            </a:pPr>
            <a:r>
              <a:rPr lang="de-DE" dirty="0"/>
              <a:t>			60-256 g/m² (Farbmodelle)</a:t>
            </a:r>
          </a:p>
          <a:p>
            <a:pPr lvl="1"/>
            <a:r>
              <a:rPr lang="de-DE" dirty="0"/>
              <a:t>Multi Bypass:		100 Blatt DIN A3-DIN A6R, 45-256 g/m²</a:t>
            </a:r>
          </a:p>
          <a:p>
            <a:pPr lvl="1"/>
            <a:r>
              <a:rPr lang="de-DE" dirty="0"/>
              <a:t>Ausgabe:		250 Blatt DIN A4</a:t>
            </a:r>
          </a:p>
          <a:p>
            <a:pPr lvl="1"/>
            <a:r>
              <a:rPr lang="de-DE" dirty="0"/>
              <a:t>Job Separator:	30 Blatt DIN A4</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45</a:t>
            </a:fld>
            <a:endParaRPr lang="en-GB" sz="1000" dirty="0">
              <a:solidFill>
                <a:srgbClr val="B2B2B2"/>
              </a:solidFill>
            </a:endParaRPr>
          </a:p>
        </p:txBody>
      </p:sp>
    </p:spTree>
    <p:extLst>
      <p:ext uri="{BB962C8B-B14F-4D97-AF65-F5344CB8AC3E}">
        <p14:creationId xmlns:p14="http://schemas.microsoft.com/office/powerpoint/2010/main" val="1326805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Optionen</a:t>
            </a:r>
          </a:p>
        </p:txBody>
      </p:sp>
      <p:sp>
        <p:nvSpPr>
          <p:cNvPr id="17411" name="Rectangle 6"/>
          <p:cNvSpPr>
            <a:spLocks noGrp="1" noChangeArrowheads="1"/>
          </p:cNvSpPr>
          <p:nvPr>
            <p:ph type="body" idx="1"/>
          </p:nvPr>
        </p:nvSpPr>
        <p:spPr>
          <a:xfrm>
            <a:off x="798513" y="2749550"/>
            <a:ext cx="9466063" cy="4194175"/>
          </a:xfrm>
        </p:spPr>
        <p:txBody>
          <a:bodyPr/>
          <a:lstStyle/>
          <a:p>
            <a:pPr lvl="1"/>
            <a:r>
              <a:rPr lang="de-DE" dirty="0"/>
              <a:t>Unterschrank PF-470:		max. 1 x 500 Blatt</a:t>
            </a:r>
          </a:p>
          <a:p>
            <a:pPr lvl="1"/>
            <a:r>
              <a:rPr lang="de-DE" dirty="0"/>
              <a:t>Unterschrank PF-471:		max. 2 x 500 Blatt</a:t>
            </a:r>
          </a:p>
          <a:p>
            <a:pPr lvl="1"/>
            <a:r>
              <a:rPr lang="de-DE" dirty="0"/>
              <a:t>Finisher DF-470 (intern):		500 Blatt </a:t>
            </a:r>
            <a:r>
              <a:rPr lang="de-DE" dirty="0" err="1"/>
              <a:t>Heftfinisher</a:t>
            </a:r>
            <a:r>
              <a:rPr lang="de-DE" dirty="0"/>
              <a:t>, 50 Blatt Heftung</a:t>
            </a:r>
          </a:p>
          <a:p>
            <a:pPr lvl="1"/>
            <a:r>
              <a:rPr lang="de-DE" dirty="0"/>
              <a:t>Schnittstelle für ext. Kartenleser:	Card Authentication Kit (B)</a:t>
            </a:r>
          </a:p>
          <a:p>
            <a:pPr lvl="1"/>
            <a:r>
              <a:rPr lang="de-DE" dirty="0"/>
              <a:t>Gigabit-Netzwerkkarte:		IB-50 (für Gigabit-Netze; ThinPrint Druck)*</a:t>
            </a:r>
          </a:p>
          <a:p>
            <a:pPr lvl="1"/>
            <a:r>
              <a:rPr lang="de-DE" dirty="0"/>
              <a:t>ThinPrint Kit:			UG-33 (Netzwerkdienst zur komprimierten </a:t>
            </a:r>
          </a:p>
          <a:p>
            <a:pPr marL="277812" lvl="1" indent="0">
              <a:spcBef>
                <a:spcPts val="0"/>
              </a:spcBef>
              <a:buNone/>
            </a:pPr>
            <a:r>
              <a:rPr lang="de-DE" dirty="0"/>
              <a:t>				Datenübertragung)</a:t>
            </a:r>
          </a:p>
          <a:p>
            <a:pPr lvl="1"/>
            <a:r>
              <a:rPr lang="de-DE" dirty="0"/>
              <a:t>Barcode Flash Modul:		Typ B/C</a:t>
            </a:r>
          </a:p>
          <a:p>
            <a:pPr lvl="1"/>
            <a:r>
              <a:rPr lang="de-DE" dirty="0"/>
              <a:t>Unterschrank:			Nr. 62</a:t>
            </a:r>
          </a:p>
          <a:p>
            <a:pPr lvl="1"/>
            <a:r>
              <a:rPr lang="de-DE" dirty="0"/>
              <a:t>USB-Tastatur:			lokal zu besorgen</a:t>
            </a:r>
          </a:p>
          <a:p>
            <a:pPr lvl="1"/>
            <a:r>
              <a:rPr lang="de-DE" dirty="0"/>
              <a:t>CF-Karte (Ersatzteil):		erforderlich zur Aktivierung der HyPAS-Funktionalität</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46</a:t>
            </a:fld>
            <a:endParaRPr lang="en-GB" sz="1000" dirty="0">
              <a:solidFill>
                <a:srgbClr val="B2B2B2"/>
              </a:solidFill>
            </a:endParaRPr>
          </a:p>
        </p:txBody>
      </p:sp>
      <p:sp>
        <p:nvSpPr>
          <p:cNvPr id="5" name="Textfeld 4"/>
          <p:cNvSpPr txBox="1">
            <a:spLocks noChangeArrowheads="1"/>
          </p:cNvSpPr>
          <p:nvPr/>
        </p:nvSpPr>
        <p:spPr bwMode="auto">
          <a:xfrm>
            <a:off x="6664176" y="7028581"/>
            <a:ext cx="295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*muss vor Fax Kit und Finisher installiert werden!</a:t>
            </a:r>
          </a:p>
        </p:txBody>
      </p:sp>
    </p:spTree>
    <p:extLst>
      <p:ext uri="{BB962C8B-B14F-4D97-AF65-F5344CB8AC3E}">
        <p14:creationId xmlns:p14="http://schemas.microsoft.com/office/powerpoint/2010/main" val="1040506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Verbrauchsmaterial</a:t>
            </a:r>
            <a:br>
              <a:rPr lang="de-DE" dirty="0"/>
            </a:br>
            <a:r>
              <a:rPr lang="de-DE" dirty="0"/>
              <a:t>256i/306i</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Copy Kit </a:t>
            </a:r>
          </a:p>
          <a:p>
            <a:pPr marL="277812" lvl="1" indent="0">
              <a:spcBef>
                <a:spcPts val="0"/>
              </a:spcBef>
              <a:buNone/>
            </a:pPr>
            <a:r>
              <a:rPr lang="de-DE" dirty="0"/>
              <a:t>      CD 5025P/5025/5030/256i/306i:	15.000 Seiten DIN A4 gemäß ISO 19752</a:t>
            </a:r>
          </a:p>
          <a:p>
            <a:pPr marL="277812" lvl="1" indent="0">
              <a:buNone/>
            </a:pPr>
            <a:r>
              <a:rPr lang="de-DE" dirty="0"/>
              <a:t>				Tonerabfallbox (7.500 Seiten)</a:t>
            </a:r>
          </a:p>
          <a:p>
            <a:pPr lvl="1"/>
            <a:r>
              <a:rPr lang="de-DE" dirty="0"/>
              <a:t>Starter Kit:			3.000 Seiten DIN A4 gemäß ISO 19752</a:t>
            </a:r>
          </a:p>
          <a:p>
            <a:pPr lvl="1"/>
            <a:r>
              <a:rPr lang="de-DE" dirty="0"/>
              <a:t>Maintenance Kit MK-475:	300.000 Seiten DIN A4 </a:t>
            </a:r>
          </a:p>
          <a:p>
            <a:pPr lvl="1"/>
            <a:r>
              <a:rPr lang="de-DE" dirty="0"/>
              <a:t>Maintenance Kit MK-470 für DP:	300.000 Seiten DIN A4</a:t>
            </a:r>
          </a:p>
          <a:p>
            <a:pPr lvl="1"/>
            <a:endParaRPr lang="de-DE" dirty="0"/>
          </a:p>
          <a:p>
            <a:pPr marL="277812" lvl="1" indent="0">
              <a:buNone/>
            </a:pPr>
            <a:endParaRPr lang="de-DE" dirty="0"/>
          </a:p>
          <a:p>
            <a:pPr lvl="1"/>
            <a:endParaRPr lang="de-DE" dirty="0"/>
          </a:p>
          <a:p>
            <a:pPr lvl="1"/>
            <a:r>
              <a:rPr lang="de-DE" dirty="0" err="1"/>
              <a:t>Durchschnittl</a:t>
            </a:r>
            <a:r>
              <a:rPr lang="de-DE" dirty="0"/>
              <a:t>. </a:t>
            </a:r>
            <a:r>
              <a:rPr lang="de-DE" dirty="0" err="1"/>
              <a:t>monatl</a:t>
            </a:r>
            <a:r>
              <a:rPr lang="de-DE" dirty="0"/>
              <a:t>. Volumen:	3.000 - 5.000 Seiten (max. 10.000)</a:t>
            </a:r>
          </a:p>
          <a:p>
            <a:pPr lvl="1"/>
            <a:r>
              <a:rPr lang="de-DE" dirty="0"/>
              <a:t>Lebensdauer:			600.000 Seiten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47</a:t>
            </a:fld>
            <a:endParaRPr lang="en-GB" sz="1000" dirty="0">
              <a:solidFill>
                <a:srgbClr val="B2B2B2"/>
              </a:solidFill>
            </a:endParaRPr>
          </a:p>
        </p:txBody>
      </p:sp>
      <p:sp>
        <p:nvSpPr>
          <p:cNvPr id="6" name="Rectangle 5"/>
          <p:cNvSpPr txBox="1">
            <a:spLocks noChangeArrowheads="1"/>
          </p:cNvSpPr>
          <p:nvPr/>
        </p:nvSpPr>
        <p:spPr bwMode="auto">
          <a:xfrm>
            <a:off x="798513" y="5313933"/>
            <a:ext cx="874598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0" tIns="0" rIns="101590" bIns="0" numCol="1" anchor="t" anchorCtr="0" compatLnSpc="1">
            <a:prstTxWarp prst="textNoShape">
              <a:avLst/>
            </a:prstTxWarp>
          </a:bodyPr>
          <a:lstStyle>
            <a:lvl1pPr algn="l" defTabSz="1016000" rtl="0" eaLnBrk="1" fontAlgn="base" hangingPunct="1">
              <a:spcBef>
                <a:spcPct val="0"/>
              </a:spcBef>
              <a:spcAft>
                <a:spcPct val="0"/>
              </a:spcAft>
              <a:defRPr sz="2800">
                <a:solidFill>
                  <a:schemeClr val="tx2"/>
                </a:solidFill>
                <a:latin typeface="+mj-lt"/>
                <a:ea typeface="ＭＳ Ｐゴシック" charset="-128"/>
                <a:cs typeface="ＭＳ Ｐゴシック" charset="-128"/>
              </a:defRPr>
            </a:lvl1pPr>
            <a:lvl2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2pPr>
            <a:lvl3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3pPr>
            <a:lvl4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4pPr>
            <a:lvl5pPr algn="l" defTabSz="1016000"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5pPr>
            <a:lvl6pPr marL="457200" algn="l" defTabSz="1016000" rtl="0" eaLnBrk="1" fontAlgn="base" hangingPunct="1">
              <a:spcBef>
                <a:spcPct val="0"/>
              </a:spcBef>
              <a:spcAft>
                <a:spcPct val="0"/>
              </a:spcAft>
              <a:defRPr sz="2800">
                <a:solidFill>
                  <a:schemeClr val="tx2"/>
                </a:solidFill>
                <a:latin typeface="Arial" charset="0"/>
              </a:defRPr>
            </a:lvl6pPr>
            <a:lvl7pPr marL="914400" algn="l" defTabSz="1016000" rtl="0" eaLnBrk="1" fontAlgn="base" hangingPunct="1">
              <a:spcBef>
                <a:spcPct val="0"/>
              </a:spcBef>
              <a:spcAft>
                <a:spcPct val="0"/>
              </a:spcAft>
              <a:defRPr sz="2800">
                <a:solidFill>
                  <a:schemeClr val="tx2"/>
                </a:solidFill>
                <a:latin typeface="Arial" charset="0"/>
              </a:defRPr>
            </a:lvl7pPr>
            <a:lvl8pPr marL="1371600" algn="l" defTabSz="1016000" rtl="0" eaLnBrk="1" fontAlgn="base" hangingPunct="1">
              <a:spcBef>
                <a:spcPct val="0"/>
              </a:spcBef>
              <a:spcAft>
                <a:spcPct val="0"/>
              </a:spcAft>
              <a:defRPr sz="2800">
                <a:solidFill>
                  <a:schemeClr val="tx2"/>
                </a:solidFill>
                <a:latin typeface="Arial" charset="0"/>
              </a:defRPr>
            </a:lvl8pPr>
            <a:lvl9pPr marL="1828800" algn="l" defTabSz="1016000" rtl="0" eaLnBrk="1" fontAlgn="base" hangingPunct="1">
              <a:spcBef>
                <a:spcPct val="0"/>
              </a:spcBef>
              <a:spcAft>
                <a:spcPct val="0"/>
              </a:spcAft>
              <a:defRPr sz="2800">
                <a:solidFill>
                  <a:schemeClr val="tx2"/>
                </a:solidFill>
                <a:latin typeface="Arial" charset="0"/>
              </a:defRPr>
            </a:lvl9pPr>
          </a:lstStyle>
          <a:p>
            <a:r>
              <a:rPr lang="de-DE" dirty="0"/>
              <a:t>Einsatzvolumen 256i/306i</a:t>
            </a:r>
          </a:p>
        </p:txBody>
      </p:sp>
    </p:spTree>
    <p:extLst>
      <p:ext uri="{BB962C8B-B14F-4D97-AF65-F5344CB8AC3E}">
        <p14:creationId xmlns:p14="http://schemas.microsoft.com/office/powerpoint/2010/main" val="443797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Verbrauchsmaterial</a:t>
            </a:r>
            <a:br>
              <a:rPr lang="de-DE" dirty="0"/>
            </a:br>
            <a:r>
              <a:rPr lang="de-DE" dirty="0"/>
              <a:t>206ci/256ci</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Copy Kit </a:t>
            </a:r>
          </a:p>
          <a:p>
            <a:pPr marL="277812" lvl="1" indent="0">
              <a:spcBef>
                <a:spcPts val="0"/>
              </a:spcBef>
              <a:buNone/>
            </a:pPr>
            <a:r>
              <a:rPr lang="de-DE" dirty="0"/>
              <a:t>      CDC 5520/5525/206ci/256ci schwarz:	12.000 Seiten DIN A4 gemäß ISO 19798</a:t>
            </a:r>
          </a:p>
          <a:p>
            <a:pPr lvl="1"/>
            <a:r>
              <a:rPr lang="de-DE" dirty="0"/>
              <a:t>Copy Kit </a:t>
            </a:r>
          </a:p>
          <a:p>
            <a:pPr marL="277812" lvl="1" indent="0">
              <a:spcBef>
                <a:spcPts val="0"/>
              </a:spcBef>
              <a:buNone/>
            </a:pPr>
            <a:r>
              <a:rPr lang="de-DE" dirty="0"/>
              <a:t>      CDC 5520/5525/206ci/256ci C, M, Y:	6.000 Seiten DIN A4 gemäß ISO 19798</a:t>
            </a:r>
          </a:p>
          <a:p>
            <a:pPr marL="0" indent="0">
              <a:spcBef>
                <a:spcPts val="0"/>
              </a:spcBef>
            </a:pPr>
            <a:r>
              <a:rPr lang="de-DE" dirty="0"/>
              <a:t>					Tonerabfallbox (7.500 Seiten)</a:t>
            </a:r>
          </a:p>
          <a:p>
            <a:pPr lvl="1"/>
            <a:r>
              <a:rPr lang="de-DE" dirty="0"/>
              <a:t>Starter Kit schwarz:			3.000 Seiten DIN A4 gemäß ISO 19798</a:t>
            </a:r>
          </a:p>
          <a:p>
            <a:pPr lvl="1"/>
            <a:r>
              <a:rPr lang="de-DE" dirty="0"/>
              <a:t>Starter Kit C, M, Y:			1.500 Seiten DIN A4 gemäß ISO 19798</a:t>
            </a:r>
          </a:p>
          <a:p>
            <a:pPr lvl="1"/>
            <a:r>
              <a:rPr lang="de-DE" dirty="0"/>
              <a:t>Maintenance Kit MK-895A schwarz:		200.000 Seiten DIN A4 </a:t>
            </a:r>
          </a:p>
          <a:p>
            <a:pPr lvl="1"/>
            <a:r>
              <a:rPr lang="de-DE" dirty="0"/>
              <a:t>Maintenance Kit MK-895B C, M, Y:		200.000 Seiten DIN A4</a:t>
            </a:r>
          </a:p>
          <a:p>
            <a:pPr lvl="1"/>
            <a:r>
              <a:rPr lang="de-DE" dirty="0"/>
              <a:t>Maintenance Kit MK-470 für DP:		300.000 Seiten DIN A4</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48</a:t>
            </a:fld>
            <a:endParaRPr lang="en-GB" sz="1000" dirty="0">
              <a:solidFill>
                <a:srgbClr val="B2B2B2"/>
              </a:solidFill>
            </a:endParaRPr>
          </a:p>
        </p:txBody>
      </p:sp>
    </p:spTree>
    <p:extLst>
      <p:ext uri="{BB962C8B-B14F-4D97-AF65-F5344CB8AC3E}">
        <p14:creationId xmlns:p14="http://schemas.microsoft.com/office/powerpoint/2010/main" val="2866275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Einsatzvolumen</a:t>
            </a:r>
            <a:br>
              <a:rPr lang="de-DE" dirty="0"/>
            </a:br>
            <a:r>
              <a:rPr lang="de-DE" dirty="0"/>
              <a:t>206ci/256ci</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Durchschnittliches monatliches Volumen:	</a:t>
            </a:r>
          </a:p>
          <a:p>
            <a:pPr marL="0" indent="0">
              <a:buClr>
                <a:srgbClr val="FF9900"/>
              </a:buClr>
            </a:pPr>
            <a:r>
              <a:rPr lang="de-DE" dirty="0">
                <a:solidFill>
                  <a:srgbClr val="FF0000"/>
                </a:solidFill>
              </a:rPr>
              <a:t>		</a:t>
            </a:r>
            <a:r>
              <a:rPr lang="de-DE" dirty="0"/>
              <a:t>206ci: 1.500 Seiten s/w, 500 Seiten Farbe (max. 10.000)</a:t>
            </a:r>
          </a:p>
          <a:p>
            <a:pPr marL="0" indent="0">
              <a:buClr>
                <a:srgbClr val="FF9900"/>
              </a:buClr>
            </a:pPr>
            <a:r>
              <a:rPr lang="de-DE" dirty="0"/>
              <a:t>		256ci: 2.000 Seiten s/w, 1.000 Seiten Farbe (max. 10.000)</a:t>
            </a:r>
          </a:p>
          <a:p>
            <a:pPr lvl="1"/>
            <a:r>
              <a:rPr lang="de-DE" dirty="0"/>
              <a:t>Lebensdauer:	600.000 Seiten</a:t>
            </a:r>
            <a:endParaRPr lang="de-DE" sz="1200" dirty="0"/>
          </a:p>
          <a:p>
            <a:pPr marL="277812" lvl="1" indent="0">
              <a:buNone/>
            </a:pPr>
            <a:endParaRPr lang="de-DE" dirty="0"/>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49</a:t>
            </a:fld>
            <a:endParaRPr lang="en-GB" sz="1000" dirty="0">
              <a:solidFill>
                <a:srgbClr val="B2B2B2"/>
              </a:solidFill>
            </a:endParaRPr>
          </a:p>
        </p:txBody>
      </p:sp>
    </p:spTree>
    <p:extLst>
      <p:ext uri="{BB962C8B-B14F-4D97-AF65-F5344CB8AC3E}">
        <p14:creationId xmlns:p14="http://schemas.microsoft.com/office/powerpoint/2010/main" val="57543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3"/>
          <p:cNvGrpSpPr>
            <a:grpSpLocks/>
          </p:cNvGrpSpPr>
          <p:nvPr/>
        </p:nvGrpSpPr>
        <p:grpSpPr bwMode="auto">
          <a:xfrm>
            <a:off x="438150" y="4013200"/>
            <a:ext cx="9383713" cy="228600"/>
            <a:chOff x="248" y="3504"/>
            <a:chExt cx="5320" cy="129"/>
          </a:xfrm>
        </p:grpSpPr>
        <p:sp>
          <p:nvSpPr>
            <p:cNvPr id="5200" name="Line 14"/>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201" name="Text Box 15"/>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40 cpm</a:t>
              </a:r>
            </a:p>
          </p:txBody>
        </p:sp>
      </p:grpSp>
      <p:grpSp>
        <p:nvGrpSpPr>
          <p:cNvPr id="5124" name="Group 7"/>
          <p:cNvGrpSpPr>
            <a:grpSpLocks/>
          </p:cNvGrpSpPr>
          <p:nvPr/>
        </p:nvGrpSpPr>
        <p:grpSpPr bwMode="auto">
          <a:xfrm>
            <a:off x="438150" y="2078038"/>
            <a:ext cx="9383713" cy="227012"/>
            <a:chOff x="248" y="3504"/>
            <a:chExt cx="5320" cy="129"/>
          </a:xfrm>
        </p:grpSpPr>
        <p:sp>
          <p:nvSpPr>
            <p:cNvPr id="5198" name="Line 8"/>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99" name="Text Box 9"/>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80 cpm</a:t>
              </a:r>
            </a:p>
          </p:txBody>
        </p:sp>
      </p:grpSp>
      <p:grpSp>
        <p:nvGrpSpPr>
          <p:cNvPr id="5125" name="Group 10"/>
          <p:cNvGrpSpPr>
            <a:grpSpLocks/>
          </p:cNvGrpSpPr>
          <p:nvPr/>
        </p:nvGrpSpPr>
        <p:grpSpPr bwMode="auto">
          <a:xfrm>
            <a:off x="438150" y="2757488"/>
            <a:ext cx="9383713" cy="228600"/>
            <a:chOff x="248" y="3504"/>
            <a:chExt cx="5320" cy="129"/>
          </a:xfrm>
        </p:grpSpPr>
        <p:sp>
          <p:nvSpPr>
            <p:cNvPr id="5196" name="Line 11"/>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97" name="Text Box 12"/>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60 cpm</a:t>
              </a:r>
            </a:p>
          </p:txBody>
        </p:sp>
      </p:grpSp>
      <p:grpSp>
        <p:nvGrpSpPr>
          <p:cNvPr id="5126" name="Group 16"/>
          <p:cNvGrpSpPr>
            <a:grpSpLocks/>
          </p:cNvGrpSpPr>
          <p:nvPr/>
        </p:nvGrpSpPr>
        <p:grpSpPr bwMode="auto">
          <a:xfrm>
            <a:off x="438150" y="4660900"/>
            <a:ext cx="9383713" cy="227013"/>
            <a:chOff x="248" y="3504"/>
            <a:chExt cx="5320" cy="129"/>
          </a:xfrm>
        </p:grpSpPr>
        <p:sp>
          <p:nvSpPr>
            <p:cNvPr id="5194" name="Line 17"/>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95" name="Text Box 18"/>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30 cpm</a:t>
              </a:r>
            </a:p>
          </p:txBody>
        </p:sp>
      </p:grpSp>
      <p:grpSp>
        <p:nvGrpSpPr>
          <p:cNvPr id="5127" name="Group 19"/>
          <p:cNvGrpSpPr>
            <a:grpSpLocks/>
          </p:cNvGrpSpPr>
          <p:nvPr/>
        </p:nvGrpSpPr>
        <p:grpSpPr bwMode="auto">
          <a:xfrm>
            <a:off x="438150" y="6318250"/>
            <a:ext cx="9383713" cy="227013"/>
            <a:chOff x="248" y="3504"/>
            <a:chExt cx="5320" cy="129"/>
          </a:xfrm>
        </p:grpSpPr>
        <p:sp>
          <p:nvSpPr>
            <p:cNvPr id="5192" name="Line 20"/>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93" name="Text Box 21"/>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18 cpm</a:t>
              </a:r>
            </a:p>
          </p:txBody>
        </p:sp>
      </p:grpSp>
      <p:grpSp>
        <p:nvGrpSpPr>
          <p:cNvPr id="5128" name="Group 22"/>
          <p:cNvGrpSpPr>
            <a:grpSpLocks/>
          </p:cNvGrpSpPr>
          <p:nvPr/>
        </p:nvGrpSpPr>
        <p:grpSpPr bwMode="auto">
          <a:xfrm>
            <a:off x="438150" y="5795963"/>
            <a:ext cx="9383713" cy="227012"/>
            <a:chOff x="248" y="3504"/>
            <a:chExt cx="5320" cy="129"/>
          </a:xfrm>
        </p:grpSpPr>
        <p:sp>
          <p:nvSpPr>
            <p:cNvPr id="5190" name="Line 23"/>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91" name="Text Box 24"/>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20 cpm</a:t>
              </a:r>
            </a:p>
          </p:txBody>
        </p:sp>
      </p:grpSp>
      <p:grpSp>
        <p:nvGrpSpPr>
          <p:cNvPr id="5129" name="Group 25"/>
          <p:cNvGrpSpPr>
            <a:grpSpLocks/>
          </p:cNvGrpSpPr>
          <p:nvPr/>
        </p:nvGrpSpPr>
        <p:grpSpPr bwMode="auto">
          <a:xfrm>
            <a:off x="438150" y="3386138"/>
            <a:ext cx="9383713" cy="227012"/>
            <a:chOff x="248" y="3504"/>
            <a:chExt cx="5320" cy="129"/>
          </a:xfrm>
        </p:grpSpPr>
        <p:sp>
          <p:nvSpPr>
            <p:cNvPr id="5188" name="Line 26"/>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89" name="Text Box 27"/>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50 cpm</a:t>
              </a:r>
            </a:p>
          </p:txBody>
        </p:sp>
      </p:grpSp>
      <p:sp>
        <p:nvSpPr>
          <p:cNvPr id="5130" name="Line 34"/>
          <p:cNvSpPr>
            <a:spLocks noChangeShapeType="1"/>
          </p:cNvSpPr>
          <p:nvPr/>
        </p:nvSpPr>
        <p:spPr bwMode="auto">
          <a:xfrm flipH="1">
            <a:off x="465138" y="6788150"/>
            <a:ext cx="5041900" cy="0"/>
          </a:xfrm>
          <a:prstGeom prst="line">
            <a:avLst/>
          </a:prstGeom>
          <a:noFill/>
          <a:ln w="38100">
            <a:solidFill>
              <a:srgbClr val="969696"/>
            </a:solidFill>
            <a:round/>
            <a:headEnd type="oval" w="med" len="med"/>
            <a:tailEnd type="stealth" w="med" len="med"/>
          </a:ln>
          <a:extLst>
            <a:ext uri="{909E8E84-426E-40DD-AFC4-6F175D3DCCD1}">
              <a14:hiddenFill xmlns:a14="http://schemas.microsoft.com/office/drawing/2010/main">
                <a:noFill/>
              </a14:hiddenFill>
            </a:ext>
          </a:extLst>
        </p:spPr>
        <p:txBody>
          <a:bodyPr wrap="none" lIns="19998" tIns="11999" rIns="19998" bIns="11999">
            <a:spAutoFit/>
          </a:bodyPr>
          <a:lstStyle/>
          <a:p>
            <a:endParaRPr lang="de-DE"/>
          </a:p>
        </p:txBody>
      </p:sp>
      <p:sp>
        <p:nvSpPr>
          <p:cNvPr id="5131" name="Text Box 35"/>
          <p:cNvSpPr txBox="1">
            <a:spLocks noChangeArrowheads="1"/>
          </p:cNvSpPr>
          <p:nvPr/>
        </p:nvSpPr>
        <p:spPr bwMode="auto">
          <a:xfrm>
            <a:off x="2624138" y="6802438"/>
            <a:ext cx="12700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Schwarz-weiß</a:t>
            </a:r>
          </a:p>
        </p:txBody>
      </p:sp>
      <p:grpSp>
        <p:nvGrpSpPr>
          <p:cNvPr id="5132" name="Group 43"/>
          <p:cNvGrpSpPr>
            <a:grpSpLocks/>
          </p:cNvGrpSpPr>
          <p:nvPr/>
        </p:nvGrpSpPr>
        <p:grpSpPr bwMode="auto">
          <a:xfrm>
            <a:off x="5507038" y="1495425"/>
            <a:ext cx="4473575" cy="5534025"/>
            <a:chOff x="3122" y="848"/>
            <a:chExt cx="2536" cy="3138"/>
          </a:xfrm>
        </p:grpSpPr>
        <p:grpSp>
          <p:nvGrpSpPr>
            <p:cNvPr id="5184" name="Group 44"/>
            <p:cNvGrpSpPr>
              <a:grpSpLocks/>
            </p:cNvGrpSpPr>
            <p:nvPr/>
          </p:nvGrpSpPr>
          <p:grpSpPr bwMode="auto">
            <a:xfrm>
              <a:off x="3122" y="3849"/>
              <a:ext cx="2536" cy="137"/>
              <a:chOff x="3122" y="3849"/>
              <a:chExt cx="2536" cy="137"/>
            </a:xfrm>
          </p:grpSpPr>
          <p:sp>
            <p:nvSpPr>
              <p:cNvPr id="5186" name="Line 45"/>
              <p:cNvSpPr>
                <a:spLocks noChangeShapeType="1"/>
              </p:cNvSpPr>
              <p:nvPr/>
            </p:nvSpPr>
            <p:spPr bwMode="auto">
              <a:xfrm rot="10800000" flipH="1">
                <a:off x="3122" y="3849"/>
                <a:ext cx="2536" cy="1"/>
              </a:xfrm>
              <a:prstGeom prst="line">
                <a:avLst/>
              </a:prstGeom>
              <a:noFill/>
              <a:ln w="38100">
                <a:solidFill>
                  <a:srgbClr val="969696"/>
                </a:solidFill>
                <a:round/>
                <a:headEnd type="oval" w="med" len="med"/>
                <a:tailEnd type="stealth" w="med" len="med"/>
              </a:ln>
              <a:extLst>
                <a:ext uri="{909E8E84-426E-40DD-AFC4-6F175D3DCCD1}">
                  <a14:hiddenFill xmlns:a14="http://schemas.microsoft.com/office/drawing/2010/main">
                    <a:noFill/>
                  </a14:hiddenFill>
                </a:ext>
              </a:extLst>
            </p:spPr>
            <p:txBody>
              <a:bodyPr lIns="18000" tIns="10800" rIns="18000" bIns="10800">
                <a:spAutoFit/>
              </a:bodyPr>
              <a:lstStyle/>
              <a:p>
                <a:endParaRPr lang="de-DE"/>
              </a:p>
            </p:txBody>
          </p:sp>
          <p:sp>
            <p:nvSpPr>
              <p:cNvPr id="5187" name="Text Box 46"/>
              <p:cNvSpPr txBox="1">
                <a:spLocks noChangeArrowheads="1"/>
              </p:cNvSpPr>
              <p:nvPr/>
            </p:nvSpPr>
            <p:spPr bwMode="auto">
              <a:xfrm>
                <a:off x="4072" y="3857"/>
                <a:ext cx="72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Farbe</a:t>
                </a:r>
              </a:p>
            </p:txBody>
          </p:sp>
        </p:grpSp>
        <p:sp>
          <p:nvSpPr>
            <p:cNvPr id="5185" name="Line 47"/>
            <p:cNvSpPr>
              <a:spLocks noChangeShapeType="1"/>
            </p:cNvSpPr>
            <p:nvPr/>
          </p:nvSpPr>
          <p:spPr bwMode="auto">
            <a:xfrm flipV="1">
              <a:off x="3122" y="848"/>
              <a:ext cx="0" cy="3001"/>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grpSp>
      <p:sp>
        <p:nvSpPr>
          <p:cNvPr id="5135" name="Text Box 36"/>
          <p:cNvSpPr txBox="1">
            <a:spLocks noChangeArrowheads="1"/>
          </p:cNvSpPr>
          <p:nvPr/>
        </p:nvSpPr>
        <p:spPr bwMode="auto">
          <a:xfrm>
            <a:off x="1152525" y="6329363"/>
            <a:ext cx="7524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1118</a:t>
            </a:r>
          </a:p>
        </p:txBody>
      </p:sp>
      <p:sp>
        <p:nvSpPr>
          <p:cNvPr id="5136" name="Text Box 36"/>
          <p:cNvSpPr txBox="1">
            <a:spLocks noChangeArrowheads="1"/>
          </p:cNvSpPr>
          <p:nvPr/>
        </p:nvSpPr>
        <p:spPr bwMode="auto">
          <a:xfrm>
            <a:off x="2014538" y="6329363"/>
            <a:ext cx="7540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1218</a:t>
            </a:r>
          </a:p>
        </p:txBody>
      </p:sp>
      <p:pic>
        <p:nvPicPr>
          <p:cNvPr id="5137" name="Picture 74">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6188" y="5465763"/>
            <a:ext cx="63341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75">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913" y="5465763"/>
            <a:ext cx="9096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 Box 36"/>
          <p:cNvSpPr txBox="1">
            <a:spLocks noChangeArrowheads="1"/>
          </p:cNvSpPr>
          <p:nvPr/>
        </p:nvSpPr>
        <p:spPr bwMode="auto">
          <a:xfrm>
            <a:off x="2751138" y="5818188"/>
            <a:ext cx="7540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a:t>CD 1222</a:t>
            </a:r>
          </a:p>
        </p:txBody>
      </p:sp>
      <p:grpSp>
        <p:nvGrpSpPr>
          <p:cNvPr id="5142" name="Group 28"/>
          <p:cNvGrpSpPr>
            <a:grpSpLocks/>
          </p:cNvGrpSpPr>
          <p:nvPr/>
        </p:nvGrpSpPr>
        <p:grpSpPr bwMode="auto">
          <a:xfrm>
            <a:off x="438150" y="5273675"/>
            <a:ext cx="9383713" cy="227013"/>
            <a:chOff x="248" y="3504"/>
            <a:chExt cx="5320" cy="129"/>
          </a:xfrm>
        </p:grpSpPr>
        <p:sp>
          <p:nvSpPr>
            <p:cNvPr id="5182" name="Line 29"/>
            <p:cNvSpPr>
              <a:spLocks noChangeShapeType="1"/>
            </p:cNvSpPr>
            <p:nvPr/>
          </p:nvSpPr>
          <p:spPr bwMode="auto">
            <a:xfrm>
              <a:off x="248" y="3504"/>
              <a:ext cx="532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18000" tIns="10800" rIns="18000" bIns="10800">
              <a:spAutoFit/>
            </a:bodyPr>
            <a:lstStyle/>
            <a:p>
              <a:endParaRPr lang="de-DE"/>
            </a:p>
          </p:txBody>
        </p:sp>
        <p:sp>
          <p:nvSpPr>
            <p:cNvPr id="5183" name="Text Box 30"/>
            <p:cNvSpPr txBox="1">
              <a:spLocks noChangeArrowheads="1"/>
            </p:cNvSpPr>
            <p:nvPr/>
          </p:nvSpPr>
          <p:spPr bwMode="auto">
            <a:xfrm>
              <a:off x="264" y="3504"/>
              <a:ext cx="38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25 cpm</a:t>
              </a:r>
            </a:p>
          </p:txBody>
        </p:sp>
      </p:grpSp>
      <p:pic>
        <p:nvPicPr>
          <p:cNvPr id="5143" name="Picture 81">
            <a:hlinkClick r:id="rId4"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2075" y="4826000"/>
            <a:ext cx="8778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Text Box 49"/>
          <p:cNvSpPr txBox="1">
            <a:spLocks noChangeArrowheads="1"/>
          </p:cNvSpPr>
          <p:nvPr/>
        </p:nvSpPr>
        <p:spPr bwMode="auto">
          <a:xfrm>
            <a:off x="1239838" y="4389438"/>
            <a:ext cx="8874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a:ea typeface="ヒラギノ角ゴ Pro W3" pitchFamily="28" charset="-128"/>
              </a:rPr>
              <a:t>CD 1435*</a:t>
            </a:r>
          </a:p>
        </p:txBody>
      </p:sp>
      <p:sp>
        <p:nvSpPr>
          <p:cNvPr id="5145" name="Text Box 49"/>
          <p:cNvSpPr txBox="1">
            <a:spLocks noChangeArrowheads="1"/>
          </p:cNvSpPr>
          <p:nvPr/>
        </p:nvSpPr>
        <p:spPr bwMode="auto">
          <a:xfrm>
            <a:off x="3495303" y="3171825"/>
            <a:ext cx="8874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a:ea typeface="ヒラギノ角ゴ Pro W3" pitchFamily="28" charset="-128"/>
              </a:rPr>
              <a:t>CD 1455*</a:t>
            </a:r>
          </a:p>
        </p:txBody>
      </p:sp>
      <p:sp>
        <p:nvSpPr>
          <p:cNvPr id="5146" name="Text Box 49"/>
          <p:cNvSpPr txBox="1">
            <a:spLocks noChangeArrowheads="1"/>
          </p:cNvSpPr>
          <p:nvPr/>
        </p:nvSpPr>
        <p:spPr bwMode="auto">
          <a:xfrm>
            <a:off x="2320553" y="3748088"/>
            <a:ext cx="8874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a:ea typeface="ヒラギノ角ゴ Pro W3" pitchFamily="28" charset="-128"/>
              </a:rPr>
              <a:t>CD 1445*</a:t>
            </a:r>
          </a:p>
        </p:txBody>
      </p:sp>
      <p:sp>
        <p:nvSpPr>
          <p:cNvPr id="5147" name="Text Box 49"/>
          <p:cNvSpPr txBox="1">
            <a:spLocks noChangeArrowheads="1"/>
          </p:cNvSpPr>
          <p:nvPr/>
        </p:nvSpPr>
        <p:spPr bwMode="auto">
          <a:xfrm>
            <a:off x="1792759" y="2533650"/>
            <a:ext cx="8874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a:ea typeface="ヒラギノ角ゴ Pro W3" pitchFamily="28" charset="-128"/>
              </a:rPr>
              <a:t>CD 1465*</a:t>
            </a:r>
          </a:p>
        </p:txBody>
      </p:sp>
      <p:sp>
        <p:nvSpPr>
          <p:cNvPr id="5148" name="Text Box 49"/>
          <p:cNvSpPr txBox="1">
            <a:spLocks noChangeArrowheads="1"/>
          </p:cNvSpPr>
          <p:nvPr/>
        </p:nvSpPr>
        <p:spPr bwMode="auto">
          <a:xfrm>
            <a:off x="4408612" y="2105025"/>
            <a:ext cx="88741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 1480*</a:t>
            </a:r>
          </a:p>
        </p:txBody>
      </p:sp>
      <p:sp>
        <p:nvSpPr>
          <p:cNvPr id="5149" name="Text Box 61"/>
          <p:cNvSpPr txBox="1">
            <a:spLocks noChangeArrowheads="1"/>
          </p:cNvSpPr>
          <p:nvPr/>
        </p:nvSpPr>
        <p:spPr bwMode="auto">
          <a:xfrm>
            <a:off x="6224240" y="2513013"/>
            <a:ext cx="10160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1965*</a:t>
            </a:r>
          </a:p>
        </p:txBody>
      </p:sp>
      <p:sp>
        <p:nvSpPr>
          <p:cNvPr id="5150" name="Text Box 61"/>
          <p:cNvSpPr txBox="1">
            <a:spLocks noChangeArrowheads="1"/>
          </p:cNvSpPr>
          <p:nvPr/>
        </p:nvSpPr>
        <p:spPr bwMode="auto">
          <a:xfrm>
            <a:off x="8392368" y="2369046"/>
            <a:ext cx="10842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1970*</a:t>
            </a:r>
          </a:p>
        </p:txBody>
      </p:sp>
      <p:sp>
        <p:nvSpPr>
          <p:cNvPr id="5151" name="Text Box 49"/>
          <p:cNvSpPr txBox="1">
            <a:spLocks noChangeArrowheads="1"/>
          </p:cNvSpPr>
          <p:nvPr/>
        </p:nvSpPr>
        <p:spPr bwMode="auto">
          <a:xfrm>
            <a:off x="8994090" y="4397553"/>
            <a:ext cx="101282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1935*</a:t>
            </a:r>
          </a:p>
        </p:txBody>
      </p:sp>
      <p:sp>
        <p:nvSpPr>
          <p:cNvPr id="5152" name="Text Box 49"/>
          <p:cNvSpPr txBox="1">
            <a:spLocks noChangeArrowheads="1"/>
          </p:cNvSpPr>
          <p:nvPr/>
        </p:nvSpPr>
        <p:spPr bwMode="auto">
          <a:xfrm>
            <a:off x="8183884" y="4711898"/>
            <a:ext cx="11445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1930*</a:t>
            </a:r>
          </a:p>
        </p:txBody>
      </p:sp>
      <p:sp>
        <p:nvSpPr>
          <p:cNvPr id="5153" name="Text Box 49"/>
          <p:cNvSpPr txBox="1">
            <a:spLocks noChangeArrowheads="1"/>
          </p:cNvSpPr>
          <p:nvPr/>
        </p:nvSpPr>
        <p:spPr bwMode="auto">
          <a:xfrm>
            <a:off x="5887323" y="3775075"/>
            <a:ext cx="10048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1945*</a:t>
            </a:r>
          </a:p>
        </p:txBody>
      </p:sp>
      <p:sp>
        <p:nvSpPr>
          <p:cNvPr id="5154" name="Text Box 49"/>
          <p:cNvSpPr txBox="1">
            <a:spLocks noChangeArrowheads="1"/>
          </p:cNvSpPr>
          <p:nvPr/>
        </p:nvSpPr>
        <p:spPr bwMode="auto">
          <a:xfrm>
            <a:off x="7400704" y="3408604"/>
            <a:ext cx="106680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sz="1400" dirty="0">
                <a:ea typeface="ヒラギノ角ゴ Pro W3" pitchFamily="28" charset="-128"/>
              </a:rPr>
              <a:t>CDC 1950*</a:t>
            </a:r>
          </a:p>
        </p:txBody>
      </p:sp>
      <p:grpSp>
        <p:nvGrpSpPr>
          <p:cNvPr id="5156" name="Gruppieren 1"/>
          <p:cNvGrpSpPr>
            <a:grpSpLocks/>
          </p:cNvGrpSpPr>
          <p:nvPr/>
        </p:nvGrpSpPr>
        <p:grpSpPr bwMode="auto">
          <a:xfrm>
            <a:off x="7818438" y="6491288"/>
            <a:ext cx="2185987" cy="239712"/>
            <a:chOff x="7996237" y="6491100"/>
            <a:chExt cx="1812925" cy="239677"/>
          </a:xfrm>
        </p:grpSpPr>
        <p:sp>
          <p:nvSpPr>
            <p:cNvPr id="5180" name="Text Box 77"/>
            <p:cNvSpPr txBox="1">
              <a:spLocks noChangeArrowheads="1"/>
            </p:cNvSpPr>
            <p:nvPr/>
          </p:nvSpPr>
          <p:spPr bwMode="auto">
            <a:xfrm>
              <a:off x="7996237" y="6491100"/>
              <a:ext cx="1812925" cy="2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300"/>
                <a:t>  *                          </a:t>
              </a:r>
              <a:r>
                <a:rPr lang="de-DE" sz="1400"/>
                <a:t>Produkt</a:t>
              </a:r>
            </a:p>
          </p:txBody>
        </p:sp>
        <p:pic>
          <p:nvPicPr>
            <p:cNvPr id="5181" name="Picture 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960" y="6543488"/>
              <a:ext cx="8778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57" name="Picture 71" descr="N:\PP_CD1480_D.tif">
            <a:hlinkClick r:id="" action="ppaction://noaction"/>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8131" y="952500"/>
            <a:ext cx="168592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72" descr="N:\PP_CD1465_B.tif">
            <a:hlinkClick r:id="" action="ppaction://noaction"/>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1459" y="1447800"/>
            <a:ext cx="15843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Picture 73" descr="N:\PP_CD1455_A.tif">
            <a:hlinkClick r:id="" action="ppaction://noaction"/>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6010" b="14552"/>
          <a:stretch>
            <a:fillRect/>
          </a:stretch>
        </p:blipFill>
        <p:spPr bwMode="auto">
          <a:xfrm>
            <a:off x="3301628" y="1878013"/>
            <a:ext cx="11303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0" name="Picture 74" descr="N:\PP_CD1445_C.tif">
            <a:hlinkClick r:id="" action="ppaction://noaction"/>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0654" r="12997"/>
          <a:stretch>
            <a:fillRect/>
          </a:stretch>
        </p:blipFill>
        <p:spPr bwMode="auto">
          <a:xfrm>
            <a:off x="2137990" y="2720975"/>
            <a:ext cx="1163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Picture 75" descr="N:\PP_CD1435_B.tif">
            <a:hlinkClick r:id="" action="ppaction://noaction"/>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3133725"/>
            <a:ext cx="8318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76" descr="N:\PP_CDC1970_E.tif">
            <a:hlinkClick r:id="" action="ppaction://noaction"/>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4336" y="1400175"/>
            <a:ext cx="14319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3" name="Picture 77" descr="N:\PP_CDC1965_B.tif">
            <a:hlinkClick r:id="" action="ppaction://noaction"/>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104" y="1620838"/>
            <a:ext cx="13779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4" name="Picture 78" descr="N:\PP_CDC1950_A.tif">
            <a:hlinkClick r:id="" action="ppaction://noaction"/>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4216" y="2332583"/>
            <a:ext cx="15652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79" descr="N:\PP_CDC1945_B.tif">
            <a:hlinkClick r:id="" action="ppaction://noaction"/>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4056" y="2816224"/>
            <a:ext cx="142398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80" descr="N:\PP_CDC1935_C.tif">
            <a:hlinkClick r:id="" action="ppaction://noaction"/>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7193" y="3351391"/>
            <a:ext cx="15176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81" descr="N:\PP_CDC1930_B.tif">
            <a:hlinkClick r:id="" action="ppaction://noaction"/>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61672" y="3605410"/>
            <a:ext cx="696119" cy="104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9" name="Rectangle 2"/>
          <p:cNvSpPr txBox="1">
            <a:spLocks noChangeArrowheads="1"/>
          </p:cNvSpPr>
          <p:nvPr/>
        </p:nvSpPr>
        <p:spPr bwMode="auto">
          <a:xfrm>
            <a:off x="671513" y="412750"/>
            <a:ext cx="68008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000">
                <a:solidFill>
                  <a:schemeClr val="tx1"/>
                </a:solidFill>
                <a:latin typeface="Arial" charset="0"/>
                <a:cs typeface="Arial" charset="0"/>
              </a:defRPr>
            </a:lvl1pPr>
            <a:lvl2pPr marL="742950" indent="-285750" defTabSz="1016000" eaLnBrk="0" hangingPunct="0">
              <a:defRPr sz="2000">
                <a:solidFill>
                  <a:schemeClr val="tx1"/>
                </a:solidFill>
                <a:latin typeface="Arial" charset="0"/>
                <a:cs typeface="Arial" charset="0"/>
              </a:defRPr>
            </a:lvl2pPr>
            <a:lvl3pPr marL="1143000" indent="-228600" defTabSz="1016000" eaLnBrk="0" hangingPunct="0">
              <a:defRPr sz="2000">
                <a:solidFill>
                  <a:schemeClr val="tx1"/>
                </a:solidFill>
                <a:latin typeface="Arial" charset="0"/>
                <a:cs typeface="Arial" charset="0"/>
              </a:defRPr>
            </a:lvl3pPr>
            <a:lvl4pPr marL="1600200" indent="-228600" defTabSz="1016000" eaLnBrk="0" hangingPunct="0">
              <a:defRPr sz="2000">
                <a:solidFill>
                  <a:schemeClr val="tx1"/>
                </a:solidFill>
                <a:latin typeface="Arial" charset="0"/>
                <a:cs typeface="Arial" charset="0"/>
              </a:defRPr>
            </a:lvl4pPr>
            <a:lvl5pPr marL="2057400" indent="-228600" defTabSz="1016000" eaLnBrk="0" hangingPunct="0">
              <a:defRPr sz="2000">
                <a:solidFill>
                  <a:schemeClr val="tx1"/>
                </a:solidFill>
                <a:latin typeface="Arial" charset="0"/>
                <a:cs typeface="Arial" charset="0"/>
              </a:defRPr>
            </a:lvl5pPr>
            <a:lvl6pPr marL="2514600" indent="-228600" defTabSz="1016000" eaLnBrk="0" fontAlgn="base" hangingPunct="0">
              <a:spcBef>
                <a:spcPct val="0"/>
              </a:spcBef>
              <a:spcAft>
                <a:spcPct val="0"/>
              </a:spcAft>
              <a:defRPr sz="2000">
                <a:solidFill>
                  <a:schemeClr val="tx1"/>
                </a:solidFill>
                <a:latin typeface="Arial" charset="0"/>
                <a:cs typeface="Arial" charset="0"/>
              </a:defRPr>
            </a:lvl6pPr>
            <a:lvl7pPr marL="2971800" indent="-228600" defTabSz="1016000" eaLnBrk="0" fontAlgn="base" hangingPunct="0">
              <a:spcBef>
                <a:spcPct val="0"/>
              </a:spcBef>
              <a:spcAft>
                <a:spcPct val="0"/>
              </a:spcAft>
              <a:defRPr sz="2000">
                <a:solidFill>
                  <a:schemeClr val="tx1"/>
                </a:solidFill>
                <a:latin typeface="Arial" charset="0"/>
                <a:cs typeface="Arial" charset="0"/>
              </a:defRPr>
            </a:lvl7pPr>
            <a:lvl8pPr marL="3429000" indent="-228600" defTabSz="1016000" eaLnBrk="0" fontAlgn="base" hangingPunct="0">
              <a:spcBef>
                <a:spcPct val="0"/>
              </a:spcBef>
              <a:spcAft>
                <a:spcPct val="0"/>
              </a:spcAft>
              <a:defRPr sz="2000">
                <a:solidFill>
                  <a:schemeClr val="tx1"/>
                </a:solidFill>
                <a:latin typeface="Arial" charset="0"/>
                <a:cs typeface="Arial" charset="0"/>
              </a:defRPr>
            </a:lvl8pPr>
            <a:lvl9pPr marL="3886200" indent="-228600" defTabSz="10160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DE" sz="2800">
                <a:solidFill>
                  <a:schemeClr val="tx2"/>
                </a:solidFill>
              </a:rPr>
              <a:t>DIN-A3-MFP 2012</a:t>
            </a:r>
            <a:endParaRPr lang="de-DE" sz="2200">
              <a:solidFill>
                <a:schemeClr val="tx2"/>
              </a:solidFill>
            </a:endParaRPr>
          </a:p>
        </p:txBody>
      </p:sp>
      <p:sp>
        <p:nvSpPr>
          <p:cNvPr id="82" name="Text Box 37"/>
          <p:cNvSpPr txBox="1">
            <a:spLocks noChangeArrowheads="1"/>
          </p:cNvSpPr>
          <p:nvPr/>
        </p:nvSpPr>
        <p:spPr bwMode="auto">
          <a:xfrm>
            <a:off x="4440932" y="4711484"/>
            <a:ext cx="864633" cy="23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306i*</a:t>
            </a:r>
          </a:p>
        </p:txBody>
      </p:sp>
      <p:sp>
        <p:nvSpPr>
          <p:cNvPr id="83" name="Text Box 37"/>
          <p:cNvSpPr txBox="1">
            <a:spLocks noChangeArrowheads="1"/>
          </p:cNvSpPr>
          <p:nvPr/>
        </p:nvSpPr>
        <p:spPr bwMode="auto">
          <a:xfrm>
            <a:off x="3669506" y="5277644"/>
            <a:ext cx="98901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256i*</a:t>
            </a:r>
          </a:p>
        </p:txBody>
      </p:sp>
      <p:pic>
        <p:nvPicPr>
          <p:cNvPr id="84" name="Picture 2" descr="N:\Produktinfo\SMART_HyPAS\Fotos\UTAX\UTAX306i_PF471.tif"/>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b="29952"/>
          <a:stretch/>
        </p:blipFill>
        <p:spPr bwMode="auto">
          <a:xfrm>
            <a:off x="3742117" y="4140172"/>
            <a:ext cx="813271" cy="115360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N:\Produktinfo\SMART_HyPAS\Fotos\UTAX\UTAX306i_PF471_DF470_schräg.tif"/>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b="30197"/>
          <a:stretch/>
        </p:blipFill>
        <p:spPr bwMode="auto">
          <a:xfrm>
            <a:off x="4261120" y="3521174"/>
            <a:ext cx="1029782" cy="1156856"/>
          </a:xfrm>
          <a:prstGeom prst="rect">
            <a:avLst/>
          </a:prstGeom>
          <a:noFill/>
          <a:extLst>
            <a:ext uri="{909E8E84-426E-40DD-AFC4-6F175D3DCCD1}">
              <a14:hiddenFill xmlns:a14="http://schemas.microsoft.com/office/drawing/2010/main">
                <a:solidFill>
                  <a:srgbClr val="FFFFFF"/>
                </a:solidFill>
              </a14:hiddenFill>
            </a:ext>
          </a:extLst>
        </p:spPr>
      </p:pic>
      <p:sp>
        <p:nvSpPr>
          <p:cNvPr id="81" name="Foliennummernplatzhalter 5"/>
          <p:cNvSpPr>
            <a:spLocks noGrp="1"/>
          </p:cNvSpPr>
          <p:nvPr>
            <p:ph type="sldNum" sz="quarter" idx="11"/>
          </p:nvPr>
        </p:nvSpPr>
        <p:spPr>
          <a:xfrm>
            <a:off x="7281863" y="7192963"/>
            <a:ext cx="2370137" cy="328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defRPr/>
            </a:pPr>
            <a:fld id="{D106681A-71E8-4F65-9EB3-FBA282B1D8B5}" type="slidenum">
              <a:rPr lang="en-GB" sz="1000">
                <a:solidFill>
                  <a:srgbClr val="B2B2B2"/>
                </a:solidFill>
              </a:rPr>
              <a:pPr>
                <a:defRPr/>
              </a:pPr>
              <a:t>5</a:t>
            </a:fld>
            <a:endParaRPr lang="en-GB" sz="1000" dirty="0">
              <a:solidFill>
                <a:srgbClr val="B2B2B2"/>
              </a:solidFill>
            </a:endParaRPr>
          </a:p>
        </p:txBody>
      </p:sp>
      <p:pic>
        <p:nvPicPr>
          <p:cNvPr id="89" name="Picture 2"/>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6684" y="4180996"/>
            <a:ext cx="667224" cy="113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Text Box 37"/>
          <p:cNvSpPr txBox="1">
            <a:spLocks noChangeArrowheads="1"/>
          </p:cNvSpPr>
          <p:nvPr/>
        </p:nvSpPr>
        <p:spPr bwMode="auto">
          <a:xfrm>
            <a:off x="7368703" y="5321374"/>
            <a:ext cx="108426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kumimoji="1" lang="en-US" altLang="ja-JP" sz="1400" dirty="0">
                <a:ea typeface="Arial Unicode MS" pitchFamily="34" charset="-128"/>
                <a:cs typeface="Arial Unicode MS" pitchFamily="34" charset="-128"/>
              </a:rPr>
              <a:t> 2550ci*</a:t>
            </a:r>
          </a:p>
        </p:txBody>
      </p:sp>
      <p:sp>
        <p:nvSpPr>
          <p:cNvPr id="77" name="Ellipse 76"/>
          <p:cNvSpPr/>
          <p:nvPr/>
        </p:nvSpPr>
        <p:spPr bwMode="auto">
          <a:xfrm rot="1472320">
            <a:off x="5492326" y="3985552"/>
            <a:ext cx="1863559" cy="2275754"/>
          </a:xfrm>
          <a:prstGeom prst="ellipse">
            <a:avLst/>
          </a:prstGeom>
          <a:noFill/>
          <a:ln w="254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sp>
        <p:nvSpPr>
          <p:cNvPr id="78" name="Text Box 37"/>
          <p:cNvSpPr txBox="1">
            <a:spLocks noChangeArrowheads="1"/>
          </p:cNvSpPr>
          <p:nvPr/>
        </p:nvSpPr>
        <p:spPr bwMode="auto">
          <a:xfrm>
            <a:off x="6447615" y="5270695"/>
            <a:ext cx="864633" cy="23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chemeClr val="accent1"/>
                </a:solidFill>
              </a:rPr>
              <a:t>256ci*</a:t>
            </a:r>
          </a:p>
        </p:txBody>
      </p:sp>
      <p:sp>
        <p:nvSpPr>
          <p:cNvPr id="79" name="Text Box 37"/>
          <p:cNvSpPr txBox="1">
            <a:spLocks noChangeArrowheads="1"/>
          </p:cNvSpPr>
          <p:nvPr/>
        </p:nvSpPr>
        <p:spPr bwMode="auto">
          <a:xfrm>
            <a:off x="5603155" y="5830158"/>
            <a:ext cx="98901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998" tIns="11999" rIns="19998" bIns="11999">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spcBef>
                <a:spcPct val="50000"/>
              </a:spcBef>
            </a:pPr>
            <a:r>
              <a:rPr lang="de-DE" sz="1400" b="1" dirty="0">
                <a:solidFill>
                  <a:srgbClr val="FF9933"/>
                </a:solidFill>
              </a:rPr>
              <a:t>206ci*</a:t>
            </a:r>
          </a:p>
        </p:txBody>
      </p:sp>
      <p:pic>
        <p:nvPicPr>
          <p:cNvPr id="8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89483" y="4238937"/>
            <a:ext cx="931069" cy="10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28072" y="4678030"/>
            <a:ext cx="637256" cy="110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Ellipse 85"/>
          <p:cNvSpPr/>
          <p:nvPr/>
        </p:nvSpPr>
        <p:spPr bwMode="auto">
          <a:xfrm rot="1472320">
            <a:off x="3596376" y="3365129"/>
            <a:ext cx="1863559" cy="2275754"/>
          </a:xfrm>
          <a:prstGeom prst="ellipse">
            <a:avLst/>
          </a:prstGeom>
          <a:noFill/>
          <a:ln w="25400" cap="flat" cmpd="sng" algn="ctr">
            <a:solidFill>
              <a:schemeClr val="accent5">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0160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37640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Konfiguration</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50</a:t>
            </a:fld>
            <a:endParaRPr lang="en-GB" sz="1000" dirty="0">
              <a:solidFill>
                <a:srgbClr val="B2B2B2"/>
              </a:solidFill>
            </a:endParaRPr>
          </a:p>
        </p:txBody>
      </p:sp>
      <p:grpSp>
        <p:nvGrpSpPr>
          <p:cNvPr id="8" name="Gruppieren 6"/>
          <p:cNvGrpSpPr>
            <a:grpSpLocks/>
          </p:cNvGrpSpPr>
          <p:nvPr/>
        </p:nvGrpSpPr>
        <p:grpSpPr bwMode="auto">
          <a:xfrm>
            <a:off x="1263576" y="2409508"/>
            <a:ext cx="8048625" cy="4567238"/>
            <a:chOff x="858838" y="1802908"/>
            <a:chExt cx="8048625" cy="4567730"/>
          </a:xfrm>
        </p:grpSpPr>
        <p:pic>
          <p:nvPicPr>
            <p:cNvPr id="9" name="Picture 30" descr="board"/>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5816600" y="2095500"/>
              <a:ext cx="625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1"/>
            <p:cNvSpPr txBox="1">
              <a:spLocks noChangeArrowheads="1"/>
            </p:cNvSpPr>
            <p:nvPr/>
          </p:nvSpPr>
          <p:spPr bwMode="auto">
            <a:xfrm>
              <a:off x="6553200" y="1996604"/>
              <a:ext cx="1838325" cy="501704"/>
            </a:xfrm>
            <a:prstGeom prst="rect">
              <a:avLst/>
            </a:prstGeom>
            <a:solidFill>
              <a:srgbClr val="FF9900"/>
            </a:solidFill>
            <a:ln w="22225">
              <a:solidFill>
                <a:schemeClr val="tx1"/>
              </a:solidFill>
              <a:miter lim="800000"/>
              <a:headEnd/>
              <a:tailEnd/>
            </a:ln>
          </p:spPr>
          <p:txBody>
            <a:bodyPr anchor="ctr"/>
            <a:lstStyle/>
            <a:p>
              <a:pPr algn="ctr">
                <a:defRPr/>
              </a:pPr>
              <a:r>
                <a:rPr lang="en-US" altLang="ja-JP" sz="1100" dirty="0">
                  <a:latin typeface="+mn-lt"/>
                  <a:ea typeface="Arial Unicode MS" pitchFamily="34" charset="-128"/>
                  <a:cs typeface="Arial Unicode MS" pitchFamily="34" charset="-128"/>
                </a:rPr>
                <a:t>FAX System (U)</a:t>
              </a:r>
            </a:p>
          </p:txBody>
        </p:sp>
        <p:sp>
          <p:nvSpPr>
            <p:cNvPr id="11" name="Text Box 46"/>
            <p:cNvSpPr txBox="1">
              <a:spLocks noChangeArrowheads="1"/>
            </p:cNvSpPr>
            <p:nvPr/>
          </p:nvSpPr>
          <p:spPr bwMode="auto">
            <a:xfrm>
              <a:off x="6553200" y="4790905"/>
              <a:ext cx="1838325" cy="293720"/>
            </a:xfrm>
            <a:prstGeom prst="rect">
              <a:avLst/>
            </a:prstGeom>
            <a:solidFill>
              <a:srgbClr val="FF9900"/>
            </a:solidFill>
            <a:ln w="22225">
              <a:solidFill>
                <a:schemeClr val="tx1"/>
              </a:solidFill>
              <a:miter lim="800000"/>
              <a:headEnd/>
              <a:tailEnd/>
            </a:ln>
          </p:spPr>
          <p:txBody>
            <a:bodyPr/>
            <a:lstStyle/>
            <a:p>
              <a:pPr algn="ctr">
                <a:defRPr/>
              </a:pPr>
              <a:r>
                <a:rPr lang="en-US" altLang="ja-JP" sz="1100" dirty="0">
                  <a:latin typeface="+mn-lt"/>
                  <a:ea typeface="Arial Unicode MS" pitchFamily="34" charset="-128"/>
                  <a:cs typeface="Arial Unicode MS" pitchFamily="34" charset="-128"/>
                </a:rPr>
                <a:t>Card Authentication Kit (B)</a:t>
              </a:r>
            </a:p>
          </p:txBody>
        </p:sp>
        <p:pic>
          <p:nvPicPr>
            <p:cNvPr id="12" name="Picture 192"/>
            <p:cNvPicPr>
              <a:picLocks noChangeAspect="1" noChangeArrowheads="1"/>
            </p:cNvPicPr>
            <p:nvPr/>
          </p:nvPicPr>
          <p:blipFill>
            <a:blip r:embed="rId3">
              <a:extLst>
                <a:ext uri="{28A0092B-C50C-407E-A947-70E740481C1C}">
                  <a14:useLocalDpi xmlns:a14="http://schemas.microsoft.com/office/drawing/2010/main" val="0"/>
                </a:ext>
              </a:extLst>
            </a:blip>
            <a:srcRect b="10980"/>
            <a:stretch>
              <a:fillRect/>
            </a:stretch>
          </p:blipFill>
          <p:spPr bwMode="auto">
            <a:xfrm>
              <a:off x="5816600" y="4776788"/>
              <a:ext cx="576263" cy="3603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46"/>
            <p:cNvSpPr txBox="1">
              <a:spLocks noChangeArrowheads="1"/>
            </p:cNvSpPr>
            <p:nvPr/>
          </p:nvSpPr>
          <p:spPr bwMode="auto">
            <a:xfrm>
              <a:off x="6553200" y="3863705"/>
              <a:ext cx="1838325" cy="508055"/>
            </a:xfrm>
            <a:prstGeom prst="rect">
              <a:avLst/>
            </a:prstGeom>
            <a:solidFill>
              <a:srgbClr val="FF9900"/>
            </a:solidFill>
            <a:ln w="22225">
              <a:solidFill>
                <a:schemeClr val="tx1"/>
              </a:solidFill>
              <a:miter lim="800000"/>
              <a:headEnd/>
              <a:tailEnd/>
            </a:ln>
          </p:spPr>
          <p:txBody>
            <a:bodyPr anchor="ctr"/>
            <a:lstStyle/>
            <a:p>
              <a:pPr algn="ctr">
                <a:defRPr/>
              </a:pPr>
              <a:r>
                <a:rPr lang="en-US" altLang="ja-JP" sz="1100" dirty="0">
                  <a:latin typeface="+mn-lt"/>
                  <a:ea typeface="Arial Unicode MS" pitchFamily="34" charset="-128"/>
                  <a:cs typeface="Arial Unicode MS" pitchFamily="34" charset="-128"/>
                </a:rPr>
                <a:t>UG-33</a:t>
              </a:r>
            </a:p>
            <a:p>
              <a:pPr algn="ctr">
                <a:defRPr/>
              </a:pPr>
              <a:r>
                <a:rPr lang="en-US" altLang="ja-JP" sz="1100" dirty="0">
                  <a:latin typeface="+mn-lt"/>
                  <a:ea typeface="Arial Unicode MS" pitchFamily="34" charset="-128"/>
                  <a:cs typeface="Arial Unicode MS" pitchFamily="34" charset="-128"/>
                </a:rPr>
                <a:t>ThinPrint Kit</a:t>
              </a:r>
            </a:p>
          </p:txBody>
        </p:sp>
        <p:pic>
          <p:nvPicPr>
            <p:cNvPr id="14" name="Picture 192"/>
            <p:cNvPicPr>
              <a:picLocks noChangeAspect="1" noChangeArrowheads="1"/>
            </p:cNvPicPr>
            <p:nvPr/>
          </p:nvPicPr>
          <p:blipFill>
            <a:blip r:embed="rId3">
              <a:extLst>
                <a:ext uri="{28A0092B-C50C-407E-A947-70E740481C1C}">
                  <a14:useLocalDpi xmlns:a14="http://schemas.microsoft.com/office/drawing/2010/main" val="0"/>
                </a:ext>
              </a:extLst>
            </a:blip>
            <a:srcRect b="10980"/>
            <a:stretch>
              <a:fillRect/>
            </a:stretch>
          </p:blipFill>
          <p:spPr bwMode="auto">
            <a:xfrm>
              <a:off x="5834063" y="3927475"/>
              <a:ext cx="576262" cy="3603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0" descr="board"/>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5832475" y="2965450"/>
              <a:ext cx="625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p:nvSpPr>
          <p:spPr bwMode="auto">
            <a:xfrm>
              <a:off x="6553200" y="2877762"/>
              <a:ext cx="1838325" cy="598551"/>
            </a:xfrm>
            <a:prstGeom prst="rect">
              <a:avLst/>
            </a:prstGeom>
            <a:solidFill>
              <a:srgbClr val="FF9900"/>
            </a:solidFill>
            <a:ln w="22225">
              <a:solidFill>
                <a:schemeClr val="tx1"/>
              </a:solidFill>
              <a:miter lim="800000"/>
              <a:headEnd/>
              <a:tailEnd/>
            </a:ln>
            <a:effectLst/>
          </p:spPr>
          <p:txBody>
            <a:bodyPr anchor="ctr"/>
            <a:lstStyle/>
            <a:p>
              <a:pPr algn="ctr">
                <a:defRPr/>
              </a:pPr>
              <a:r>
                <a:rPr lang="en-US" altLang="ja-JP" sz="1100" dirty="0">
                  <a:latin typeface="+mn-lt"/>
                  <a:ea typeface="Arial Unicode MS" pitchFamily="50" charset="-128"/>
                  <a:cs typeface="Arial Unicode MS" pitchFamily="50" charset="-128"/>
                </a:rPr>
                <a:t>IB-50 Gigabit Ethernet</a:t>
              </a:r>
            </a:p>
            <a:p>
              <a:pPr algn="ctr">
                <a:defRPr/>
              </a:pPr>
              <a:r>
                <a:rPr lang="en-US" altLang="ja-JP" sz="1100" dirty="0" err="1">
                  <a:latin typeface="+mn-lt"/>
                  <a:ea typeface="Arial Unicode MS" pitchFamily="50" charset="-128"/>
                  <a:cs typeface="Arial Unicode MS" pitchFamily="50" charset="-128"/>
                </a:rPr>
                <a:t>Netzwerkkarte</a:t>
              </a:r>
              <a:endParaRPr lang="en-US" altLang="ja-JP" sz="1100" dirty="0">
                <a:effectLst>
                  <a:outerShdw blurRad="38100" dist="38100" dir="2700000" algn="tl">
                    <a:srgbClr val="000000"/>
                  </a:outerShdw>
                </a:effectLst>
                <a:latin typeface="+mn-lt"/>
                <a:ea typeface="Arial Unicode MS" pitchFamily="50" charset="-128"/>
                <a:cs typeface="Arial Unicode MS" pitchFamily="50" charset="-128"/>
              </a:endParaRPr>
            </a:p>
          </p:txBody>
        </p:sp>
        <p:grpSp>
          <p:nvGrpSpPr>
            <p:cNvPr id="17" name="Gruppieren 32"/>
            <p:cNvGrpSpPr>
              <a:grpSpLocks/>
            </p:cNvGrpSpPr>
            <p:nvPr/>
          </p:nvGrpSpPr>
          <p:grpSpPr bwMode="auto">
            <a:xfrm>
              <a:off x="858838" y="1802908"/>
              <a:ext cx="4598987" cy="4031096"/>
              <a:chOff x="915990" y="1421829"/>
              <a:chExt cx="4598988" cy="3024136"/>
            </a:xfrm>
          </p:grpSpPr>
          <p:sp>
            <p:nvSpPr>
              <p:cNvPr id="28" name="Text Box 21"/>
              <p:cNvSpPr txBox="1">
                <a:spLocks noChangeArrowheads="1"/>
              </p:cNvSpPr>
              <p:nvPr/>
            </p:nvSpPr>
            <p:spPr bwMode="auto">
              <a:xfrm>
                <a:off x="1957390" y="4123184"/>
                <a:ext cx="1462087" cy="322781"/>
              </a:xfrm>
              <a:prstGeom prst="rect">
                <a:avLst/>
              </a:prstGeom>
              <a:solidFill>
                <a:srgbClr val="FF9900"/>
              </a:solidFill>
              <a:ln w="22225">
                <a:solidFill>
                  <a:schemeClr val="tx1"/>
                </a:solidFill>
                <a:miter lim="800000"/>
                <a:headEnd/>
                <a:tailEnd/>
              </a:ln>
            </p:spPr>
            <p:txBody>
              <a:bodyPr>
                <a:spAutoFit/>
              </a:bodyPr>
              <a:lstStyle/>
              <a:p>
                <a:pPr algn="ctr">
                  <a:defRPr/>
                </a:pPr>
                <a:r>
                  <a:rPr lang="en-US" altLang="ja-JP" sz="1100" dirty="0">
                    <a:latin typeface="+mn-lt"/>
                    <a:ea typeface="Arial Unicode MS" pitchFamily="34" charset="-128"/>
                    <a:cs typeface="Arial Unicode MS" pitchFamily="34" charset="-128"/>
                  </a:rPr>
                  <a:t>PF-470</a:t>
                </a:r>
                <a:br>
                  <a:rPr lang="en-US" altLang="ja-JP" sz="1100" dirty="0">
                    <a:latin typeface="+mn-lt"/>
                    <a:ea typeface="Arial Unicode MS" pitchFamily="34" charset="-128"/>
                    <a:cs typeface="Arial Unicode MS" pitchFamily="34" charset="-128"/>
                  </a:rPr>
                </a:br>
                <a:r>
                  <a:rPr lang="en-US" altLang="ja-JP" sz="1100" dirty="0">
                    <a:latin typeface="+mn-lt"/>
                    <a:ea typeface="Arial Unicode MS" pitchFamily="34" charset="-128"/>
                    <a:cs typeface="Arial Unicode MS" pitchFamily="34" charset="-128"/>
                  </a:rPr>
                  <a:t>1 x 500 Blatt</a:t>
                </a:r>
              </a:p>
            </p:txBody>
          </p:sp>
          <p:sp>
            <p:nvSpPr>
              <p:cNvPr id="30" name="Text Box 21"/>
              <p:cNvSpPr txBox="1">
                <a:spLocks noChangeArrowheads="1"/>
              </p:cNvSpPr>
              <p:nvPr/>
            </p:nvSpPr>
            <p:spPr bwMode="auto">
              <a:xfrm>
                <a:off x="4052891" y="4123184"/>
                <a:ext cx="1462087" cy="322781"/>
              </a:xfrm>
              <a:prstGeom prst="rect">
                <a:avLst/>
              </a:prstGeom>
              <a:solidFill>
                <a:srgbClr val="FF9900"/>
              </a:solidFill>
              <a:ln w="22225">
                <a:solidFill>
                  <a:schemeClr val="tx1"/>
                </a:solidFill>
                <a:miter lim="800000"/>
                <a:headEnd/>
                <a:tailEnd/>
              </a:ln>
            </p:spPr>
            <p:txBody>
              <a:bodyPr>
                <a:spAutoFit/>
              </a:bodyPr>
              <a:lstStyle/>
              <a:p>
                <a:pPr algn="ctr">
                  <a:defRPr/>
                </a:pPr>
                <a:r>
                  <a:rPr lang="en-US" altLang="ja-JP" sz="1100" dirty="0">
                    <a:latin typeface="+mn-lt"/>
                    <a:ea typeface="Arial Unicode MS" pitchFamily="34" charset="-128"/>
                    <a:cs typeface="Arial Unicode MS" pitchFamily="34" charset="-128"/>
                  </a:rPr>
                  <a:t>PF-471</a:t>
                </a:r>
                <a:br>
                  <a:rPr lang="en-US" altLang="ja-JP" sz="1100" dirty="0">
                    <a:latin typeface="+mn-lt"/>
                    <a:ea typeface="Arial Unicode MS" pitchFamily="34" charset="-128"/>
                    <a:cs typeface="Arial Unicode MS" pitchFamily="34" charset="-128"/>
                  </a:rPr>
                </a:br>
                <a:r>
                  <a:rPr lang="en-US" altLang="ja-JP" sz="1100" dirty="0">
                    <a:latin typeface="+mn-lt"/>
                    <a:ea typeface="Arial Unicode MS" pitchFamily="34" charset="-128"/>
                    <a:cs typeface="Arial Unicode MS" pitchFamily="34" charset="-128"/>
                  </a:rPr>
                  <a:t>2 x 500 </a:t>
                </a:r>
                <a:r>
                  <a:rPr lang="de-DE" altLang="ja-JP" sz="1100" dirty="0">
                    <a:latin typeface="+mn-lt"/>
                    <a:ea typeface="Arial Unicode MS" pitchFamily="34" charset="-128"/>
                    <a:cs typeface="Arial Unicode MS" pitchFamily="34" charset="-128"/>
                  </a:rPr>
                  <a:t>Blatt</a:t>
                </a:r>
                <a:endParaRPr lang="en-US" altLang="ja-JP" sz="1100" dirty="0">
                  <a:latin typeface="+mn-lt"/>
                  <a:ea typeface="Arial Unicode MS" pitchFamily="34" charset="-128"/>
                  <a:cs typeface="Arial Unicode MS" pitchFamily="34" charset="-128"/>
                </a:endParaRPr>
              </a:p>
            </p:txBody>
          </p:sp>
          <p:sp>
            <p:nvSpPr>
              <p:cNvPr id="31" name="Text Box 17"/>
              <p:cNvSpPr txBox="1">
                <a:spLocks noChangeArrowheads="1"/>
              </p:cNvSpPr>
              <p:nvPr/>
            </p:nvSpPr>
            <p:spPr bwMode="auto">
              <a:xfrm>
                <a:off x="915990" y="2120990"/>
                <a:ext cx="1277937" cy="323972"/>
              </a:xfrm>
              <a:prstGeom prst="rect">
                <a:avLst/>
              </a:prstGeom>
              <a:solidFill>
                <a:srgbClr val="FF9900"/>
              </a:solidFill>
              <a:ln w="22225">
                <a:solidFill>
                  <a:schemeClr val="tx1"/>
                </a:solidFill>
                <a:miter lim="800000"/>
                <a:headEnd/>
                <a:tailEnd/>
              </a:ln>
            </p:spPr>
            <p:txBody>
              <a:bodyPr>
                <a:spAutoFit/>
              </a:bodyPr>
              <a:lstStyle/>
              <a:p>
                <a:pPr algn="ctr">
                  <a:defRPr/>
                </a:pPr>
                <a:r>
                  <a:rPr lang="en-US" altLang="ja-JP" sz="1100" dirty="0">
                    <a:latin typeface="+mn-lt"/>
                    <a:ea typeface="Arial Unicode MS" pitchFamily="34" charset="-128"/>
                    <a:cs typeface="Arial Unicode MS" pitchFamily="34" charset="-128"/>
                  </a:rPr>
                  <a:t>DF-470</a:t>
                </a:r>
                <a:br>
                  <a:rPr lang="en-US" altLang="ja-JP" sz="1100" dirty="0">
                    <a:latin typeface="+mn-lt"/>
                    <a:ea typeface="Arial Unicode MS" pitchFamily="34" charset="-128"/>
                    <a:cs typeface="Arial Unicode MS" pitchFamily="34" charset="-128"/>
                  </a:rPr>
                </a:br>
                <a:r>
                  <a:rPr lang="en-US" altLang="ja-JP" sz="1100" dirty="0">
                    <a:latin typeface="+mn-lt"/>
                    <a:ea typeface="Arial Unicode MS" pitchFamily="34" charset="-128"/>
                    <a:cs typeface="Arial Unicode MS" pitchFamily="34" charset="-128"/>
                  </a:rPr>
                  <a:t>500 </a:t>
                </a:r>
                <a:r>
                  <a:rPr lang="de-DE" altLang="ja-JP" sz="1100" dirty="0">
                    <a:latin typeface="+mn-lt"/>
                    <a:ea typeface="Arial Unicode MS" pitchFamily="34" charset="-128"/>
                    <a:cs typeface="Arial Unicode MS" pitchFamily="34" charset="-128"/>
                  </a:rPr>
                  <a:t>Blatt Finisher</a:t>
                </a:r>
                <a:endParaRPr lang="ja-JP" altLang="en-US" sz="1100" dirty="0">
                  <a:latin typeface="+mn-lt"/>
                  <a:ea typeface="Arial Unicode MS" pitchFamily="34" charset="-128"/>
                  <a:cs typeface="Arial Unicode MS" pitchFamily="34" charset="-128"/>
                </a:endParaRPr>
              </a:p>
            </p:txBody>
          </p:sp>
          <p:sp>
            <p:nvSpPr>
              <p:cNvPr id="32" name="Text Box 17"/>
              <p:cNvSpPr txBox="1">
                <a:spLocks noChangeArrowheads="1"/>
              </p:cNvSpPr>
              <p:nvPr/>
            </p:nvSpPr>
            <p:spPr bwMode="auto">
              <a:xfrm>
                <a:off x="917577" y="3028588"/>
                <a:ext cx="1284288" cy="322781"/>
              </a:xfrm>
              <a:prstGeom prst="rect">
                <a:avLst/>
              </a:prstGeom>
              <a:solidFill>
                <a:srgbClr val="FF9900"/>
              </a:solidFill>
              <a:ln w="22225">
                <a:solidFill>
                  <a:schemeClr val="tx1"/>
                </a:solidFill>
                <a:miter lim="800000"/>
                <a:headEnd/>
                <a:tailEnd/>
              </a:ln>
            </p:spPr>
            <p:txBody>
              <a:bodyPr>
                <a:spAutoFit/>
              </a:bodyPr>
              <a:lstStyle/>
              <a:p>
                <a:pPr algn="ctr">
                  <a:defRPr/>
                </a:pPr>
                <a:r>
                  <a:rPr lang="en-US" altLang="ja-JP" sz="1100" dirty="0">
                    <a:latin typeface="+mn-lt"/>
                    <a:ea typeface="Arial Unicode MS" pitchFamily="34" charset="-128"/>
                    <a:cs typeface="Arial Unicode MS" pitchFamily="34" charset="-128"/>
                  </a:rPr>
                  <a:t>AK-470</a:t>
                </a:r>
                <a:br>
                  <a:rPr lang="en-US" altLang="ja-JP" sz="1100" dirty="0">
                    <a:latin typeface="+mn-lt"/>
                    <a:ea typeface="Arial Unicode MS" pitchFamily="34" charset="-128"/>
                    <a:cs typeface="Arial Unicode MS" pitchFamily="34" charset="-128"/>
                  </a:rPr>
                </a:br>
                <a:r>
                  <a:rPr lang="en-US" altLang="ja-JP" sz="1100" dirty="0" err="1">
                    <a:latin typeface="+mn-lt"/>
                    <a:ea typeface="Arial Unicode MS" pitchFamily="34" charset="-128"/>
                    <a:cs typeface="Arial Unicode MS" pitchFamily="34" charset="-128"/>
                  </a:rPr>
                  <a:t>Anbausatz</a:t>
                </a:r>
                <a:endParaRPr lang="ja-JP" altLang="en-US" sz="1100" dirty="0">
                  <a:latin typeface="+mn-lt"/>
                  <a:ea typeface="Arial Unicode MS" pitchFamily="34" charset="-128"/>
                  <a:cs typeface="Arial Unicode MS" pitchFamily="34" charset="-128"/>
                </a:endParaRPr>
              </a:p>
            </p:txBody>
          </p:sp>
          <p:sp>
            <p:nvSpPr>
              <p:cNvPr id="33" name="Line 103"/>
              <p:cNvSpPr>
                <a:spLocks noChangeShapeType="1"/>
              </p:cNvSpPr>
              <p:nvPr/>
            </p:nvSpPr>
            <p:spPr bwMode="auto">
              <a:xfrm>
                <a:off x="4013202" y="3075356"/>
                <a:ext cx="0" cy="21669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4" name="Freeform 102"/>
              <p:cNvSpPr>
                <a:spLocks/>
              </p:cNvSpPr>
              <p:nvPr/>
            </p:nvSpPr>
            <p:spPr bwMode="auto">
              <a:xfrm rot="10800000">
                <a:off x="2933702" y="3305147"/>
                <a:ext cx="2087562" cy="215503"/>
              </a:xfrm>
              <a:custGeom>
                <a:avLst/>
                <a:gdLst>
                  <a:gd name="T0" fmla="*/ 0 w 1134"/>
                  <a:gd name="T1" fmla="*/ 0 h 90"/>
                  <a:gd name="T2" fmla="*/ 0 w 1134"/>
                  <a:gd name="T3" fmla="*/ 2147483647 h 90"/>
                  <a:gd name="T4" fmla="*/ 2147483647 w 1134"/>
                  <a:gd name="T5" fmla="*/ 2147483647 h 90"/>
                  <a:gd name="T6" fmla="*/ 2147483647 w 1134"/>
                  <a:gd name="T7" fmla="*/ 0 h 90"/>
                  <a:gd name="T8" fmla="*/ 0 60000 65536"/>
                  <a:gd name="T9" fmla="*/ 0 60000 65536"/>
                  <a:gd name="T10" fmla="*/ 0 60000 65536"/>
                  <a:gd name="T11" fmla="*/ 0 60000 65536"/>
                  <a:gd name="T12" fmla="*/ 0 w 1134"/>
                  <a:gd name="T13" fmla="*/ 0 h 90"/>
                  <a:gd name="T14" fmla="*/ 1134 w 1134"/>
                  <a:gd name="T15" fmla="*/ 90 h 90"/>
                </a:gdLst>
                <a:ahLst/>
                <a:cxnLst>
                  <a:cxn ang="T8">
                    <a:pos x="T0" y="T1"/>
                  </a:cxn>
                  <a:cxn ang="T9">
                    <a:pos x="T2" y="T3"/>
                  </a:cxn>
                  <a:cxn ang="T10">
                    <a:pos x="T4" y="T5"/>
                  </a:cxn>
                  <a:cxn ang="T11">
                    <a:pos x="T6" y="T7"/>
                  </a:cxn>
                </a:cxnLst>
                <a:rect l="T12" t="T13" r="T14" b="T15"/>
                <a:pathLst>
                  <a:path w="1134" h="90">
                    <a:moveTo>
                      <a:pt x="0" y="0"/>
                    </a:moveTo>
                    <a:lnTo>
                      <a:pt x="0" y="90"/>
                    </a:lnTo>
                    <a:lnTo>
                      <a:pt x="1134" y="90"/>
                    </a:lnTo>
                    <a:lnTo>
                      <a:pt x="1134"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5" name="Text Box 50"/>
              <p:cNvSpPr txBox="1">
                <a:spLocks noChangeArrowheads="1"/>
              </p:cNvSpPr>
              <p:nvPr/>
            </p:nvSpPr>
            <p:spPr bwMode="auto">
              <a:xfrm>
                <a:off x="2713759" y="2595398"/>
                <a:ext cx="1270093" cy="450244"/>
              </a:xfrm>
              <a:prstGeom prst="rect">
                <a:avLst/>
              </a:prstGeom>
              <a:solidFill>
                <a:srgbClr val="FF9900"/>
              </a:solidFill>
              <a:ln w="22225">
                <a:solidFill>
                  <a:schemeClr val="tx1"/>
                </a:solidFill>
                <a:miter lim="800000"/>
                <a:headEnd/>
                <a:tailEnd/>
              </a:ln>
            </p:spPr>
            <p:txBody>
              <a:bodyPr>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ctr" eaLnBrk="1" hangingPunct="1"/>
                <a:r>
                  <a:rPr lang="en-US" altLang="ja-JP" sz="1100" dirty="0">
                    <a:latin typeface="Arial Unicode MS" pitchFamily="34" charset="-128"/>
                    <a:ea typeface="Arial Unicode MS" pitchFamily="34" charset="-128"/>
                    <a:cs typeface="Arial Unicode MS" pitchFamily="34" charset="-128"/>
                  </a:rPr>
                  <a:t>256i/306i</a:t>
                </a:r>
              </a:p>
              <a:p>
                <a:pPr algn="ctr" eaLnBrk="1" hangingPunct="1"/>
                <a:r>
                  <a:rPr lang="en-US" altLang="ja-JP" sz="1100" dirty="0">
                    <a:latin typeface="Arial Unicode MS" pitchFamily="34" charset="-128"/>
                    <a:ea typeface="Arial Unicode MS" pitchFamily="34" charset="-128"/>
                    <a:cs typeface="Arial Unicode MS" pitchFamily="34" charset="-128"/>
                  </a:rPr>
                  <a:t>DP, Duplex, Job Separator</a:t>
                </a:r>
              </a:p>
            </p:txBody>
          </p:sp>
          <p:pic>
            <p:nvPicPr>
              <p:cNvPr id="36"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9" y="1476347"/>
                <a:ext cx="1622425"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40" y="2734837"/>
                <a:ext cx="9826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6140" y="3523030"/>
                <a:ext cx="1303338" cy="58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728" y="3523030"/>
                <a:ext cx="1303337" cy="58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3759" y="1421829"/>
                <a:ext cx="129857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49"/>
            <p:cNvSpPr txBox="1">
              <a:spLocks noChangeArrowheads="1"/>
            </p:cNvSpPr>
            <p:nvPr/>
          </p:nvSpPr>
          <p:spPr bwMode="auto">
            <a:xfrm>
              <a:off x="2759075" y="5962606"/>
              <a:ext cx="2136775" cy="261966"/>
            </a:xfrm>
            <a:prstGeom prst="rect">
              <a:avLst/>
            </a:prstGeom>
            <a:solidFill>
              <a:srgbClr val="FF9900"/>
            </a:solidFill>
            <a:ln w="22225">
              <a:solidFill>
                <a:srgbClr val="000066"/>
              </a:solidFill>
              <a:miter lim="800000"/>
              <a:headEnd/>
              <a:tailEnd/>
            </a:ln>
          </p:spPr>
          <p:txBody>
            <a:bodyPr>
              <a:spAutoFit/>
            </a:bodyPr>
            <a:lstStyle/>
            <a:p>
              <a:pPr algn="ctr">
                <a:defRPr/>
              </a:pPr>
              <a:r>
                <a:rPr lang="en-US" altLang="ja-JP" sz="1100" dirty="0" err="1">
                  <a:latin typeface="+mn-lt"/>
                  <a:ea typeface="Arial Unicode MS" pitchFamily="34" charset="-128"/>
                  <a:cs typeface="Arial Unicode MS" pitchFamily="34" charset="-128"/>
                </a:rPr>
                <a:t>Unterschrank</a:t>
              </a:r>
              <a:r>
                <a:rPr lang="en-US" altLang="ja-JP" sz="1100" dirty="0">
                  <a:latin typeface="+mn-lt"/>
                  <a:ea typeface="Arial Unicode MS" pitchFamily="34" charset="-128"/>
                  <a:cs typeface="Arial Unicode MS" pitchFamily="34" charset="-128"/>
                </a:rPr>
                <a:t> Nr. 62</a:t>
              </a:r>
              <a:endParaRPr lang="ja-JP" altLang="en-US" sz="1100" dirty="0">
                <a:latin typeface="+mn-lt"/>
                <a:ea typeface="Arial Unicode MS" pitchFamily="34" charset="-128"/>
                <a:cs typeface="Arial Unicode MS" pitchFamily="34" charset="-128"/>
              </a:endParaRPr>
            </a:p>
          </p:txBody>
        </p:sp>
        <p:grpSp>
          <p:nvGrpSpPr>
            <p:cNvPr id="19" name="Group 189"/>
            <p:cNvGrpSpPr>
              <a:grpSpLocks/>
            </p:cNvGrpSpPr>
            <p:nvPr/>
          </p:nvGrpSpPr>
          <p:grpSpPr bwMode="auto">
            <a:xfrm>
              <a:off x="5888038" y="5389563"/>
              <a:ext cx="433387" cy="385762"/>
              <a:chOff x="4560" y="3372"/>
              <a:chExt cx="480" cy="428"/>
            </a:xfrm>
          </p:grpSpPr>
          <p:pic>
            <p:nvPicPr>
              <p:cNvPr id="26" name="Picture 190" descr="Imag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0" y="3453"/>
                <a:ext cx="480"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91"/>
              <p:cNvSpPr>
                <a:spLocks noChangeArrowheads="1"/>
              </p:cNvSpPr>
              <p:nvPr/>
            </p:nvSpPr>
            <p:spPr bwMode="auto">
              <a:xfrm rot="-668820">
                <a:off x="4810" y="3372"/>
                <a:ext cx="225" cy="310"/>
              </a:xfrm>
              <a:prstGeom prst="rect">
                <a:avLst/>
              </a:prstGeom>
              <a:solidFill>
                <a:srgbClr val="0000CC"/>
              </a:solidFill>
              <a:ln w="19050">
                <a:solidFill>
                  <a:srgbClr val="000066"/>
                </a:solidFill>
                <a:miter lim="800000"/>
                <a:headEnd/>
                <a:tailEnd/>
              </a:ln>
            </p:spPr>
            <p:txBody>
              <a:bodyPr wrap="none" anchor="ctr">
                <a:spAutoFit/>
              </a:bodyPr>
              <a:lstStyle/>
              <a:p>
                <a:pPr eaLnBrk="0" hangingPunct="0">
                  <a:buClr>
                    <a:srgbClr val="333399"/>
                  </a:buClr>
                  <a:buFont typeface="Wingdings" pitchFamily="2" charset="2"/>
                  <a:buNone/>
                </a:pPr>
                <a:endParaRPr lang="ja-JP" altLang="ja-JP" sz="1100" b="1">
                  <a:ea typeface="ＭＳ Ｐゴシック" pitchFamily="34" charset="-128"/>
                </a:endParaRPr>
              </a:p>
            </p:txBody>
          </p:sp>
        </p:grpSp>
        <p:pic>
          <p:nvPicPr>
            <p:cNvPr id="20" name="Picture 202" descr="http://img.barks.jp/image/review/1000032452/key_s.jpg"/>
            <p:cNvPicPr>
              <a:picLocks noChangeAspect="1" noChangeArrowheads="1"/>
            </p:cNvPicPr>
            <p:nvPr/>
          </p:nvPicPr>
          <p:blipFill>
            <a:blip r:embed="rId10">
              <a:lum bright="-36000" contrast="42000"/>
              <a:extLst>
                <a:ext uri="{28A0092B-C50C-407E-A947-70E740481C1C}">
                  <a14:useLocalDpi xmlns:a14="http://schemas.microsoft.com/office/drawing/2010/main" val="0"/>
                </a:ext>
              </a:extLst>
            </a:blip>
            <a:srcRect/>
            <a:stretch>
              <a:fillRect/>
            </a:stretch>
          </p:blipFill>
          <p:spPr bwMode="auto">
            <a:xfrm>
              <a:off x="5672138" y="6078538"/>
              <a:ext cx="785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6"/>
            <p:cNvSpPr txBox="1">
              <a:spLocks noChangeArrowheads="1"/>
            </p:cNvSpPr>
            <p:nvPr/>
          </p:nvSpPr>
          <p:spPr bwMode="auto">
            <a:xfrm>
              <a:off x="6562725" y="5421211"/>
              <a:ext cx="1838325" cy="293719"/>
            </a:xfrm>
            <a:prstGeom prst="rect">
              <a:avLst/>
            </a:prstGeom>
            <a:solidFill>
              <a:srgbClr val="FF9900"/>
            </a:solidFill>
            <a:ln w="22225">
              <a:solidFill>
                <a:schemeClr val="tx1"/>
              </a:solidFill>
              <a:miter lim="800000"/>
              <a:headEnd/>
              <a:tailEnd/>
            </a:ln>
          </p:spPr>
          <p:txBody>
            <a:bodyPr/>
            <a:lstStyle/>
            <a:p>
              <a:pPr algn="ctr">
                <a:defRPr/>
              </a:pPr>
              <a:r>
                <a:rPr lang="en-US" altLang="ja-JP" sz="1100" dirty="0">
                  <a:latin typeface="+mn-lt"/>
                  <a:ea typeface="Arial Unicode MS" pitchFamily="34" charset="-128"/>
                  <a:cs typeface="Arial Unicode MS" pitchFamily="34" charset="-128"/>
                </a:rPr>
                <a:t>USB </a:t>
              </a:r>
              <a:r>
                <a:rPr lang="en-US" altLang="ja-JP" sz="1100" dirty="0" err="1">
                  <a:latin typeface="+mn-lt"/>
                  <a:ea typeface="Arial Unicode MS" pitchFamily="34" charset="-128"/>
                  <a:cs typeface="Arial Unicode MS" pitchFamily="34" charset="-128"/>
                </a:rPr>
                <a:t>Kartenleser</a:t>
              </a:r>
              <a:endParaRPr lang="en-US" altLang="ja-JP" sz="1100" dirty="0">
                <a:latin typeface="+mn-lt"/>
                <a:ea typeface="Arial Unicode MS" pitchFamily="34" charset="-128"/>
                <a:cs typeface="Arial Unicode MS" pitchFamily="34" charset="-128"/>
              </a:endParaRPr>
            </a:p>
          </p:txBody>
        </p:sp>
        <p:sp>
          <p:nvSpPr>
            <p:cNvPr id="22" name="Text Box 46"/>
            <p:cNvSpPr txBox="1">
              <a:spLocks noChangeArrowheads="1"/>
            </p:cNvSpPr>
            <p:nvPr/>
          </p:nvSpPr>
          <p:spPr bwMode="auto">
            <a:xfrm>
              <a:off x="6588125" y="6078507"/>
              <a:ext cx="1803400" cy="276255"/>
            </a:xfrm>
            <a:prstGeom prst="rect">
              <a:avLst/>
            </a:prstGeom>
            <a:solidFill>
              <a:srgbClr val="FF9900"/>
            </a:solidFill>
            <a:ln w="22225">
              <a:solidFill>
                <a:schemeClr val="tx1"/>
              </a:solidFill>
              <a:miter lim="800000"/>
              <a:headEnd/>
              <a:tailEnd/>
            </a:ln>
          </p:spPr>
          <p:txBody>
            <a:bodyPr/>
            <a:lstStyle/>
            <a:p>
              <a:pPr algn="ctr">
                <a:defRPr/>
              </a:pPr>
              <a:r>
                <a:rPr lang="en-US" altLang="ja-JP" sz="1100" dirty="0">
                  <a:latin typeface="+mn-lt"/>
                  <a:ea typeface="Arial Unicode MS" pitchFamily="34" charset="-128"/>
                  <a:cs typeface="Arial Unicode MS" pitchFamily="34" charset="-128"/>
                </a:rPr>
                <a:t>USB-</a:t>
              </a:r>
              <a:r>
                <a:rPr lang="en-US" altLang="ja-JP" sz="1100" dirty="0" err="1">
                  <a:latin typeface="+mn-lt"/>
                  <a:ea typeface="Arial Unicode MS" pitchFamily="34" charset="-128"/>
                  <a:cs typeface="Arial Unicode MS" pitchFamily="34" charset="-128"/>
                </a:rPr>
                <a:t>Tastatur</a:t>
              </a:r>
              <a:endParaRPr lang="en-US" altLang="ja-JP" sz="1100" dirty="0">
                <a:latin typeface="+mn-lt"/>
                <a:ea typeface="Arial Unicode MS" pitchFamily="34" charset="-128"/>
                <a:cs typeface="Arial Unicode MS" pitchFamily="34" charset="-128"/>
              </a:endParaRPr>
            </a:p>
          </p:txBody>
        </p:sp>
        <p:grpSp>
          <p:nvGrpSpPr>
            <p:cNvPr id="23" name="Gruppieren 34"/>
            <p:cNvGrpSpPr>
              <a:grpSpLocks/>
            </p:cNvGrpSpPr>
            <p:nvPr/>
          </p:nvGrpSpPr>
          <p:grpSpPr bwMode="auto">
            <a:xfrm>
              <a:off x="8089900" y="5778500"/>
              <a:ext cx="817563" cy="576263"/>
              <a:chOff x="1105250" y="1833727"/>
              <a:chExt cx="817213" cy="576263"/>
            </a:xfrm>
          </p:grpSpPr>
          <p:sp>
            <p:nvSpPr>
              <p:cNvPr id="24" name="爆発 1 19"/>
              <p:cNvSpPr/>
              <p:nvPr/>
            </p:nvSpPr>
            <p:spPr>
              <a:xfrm>
                <a:off x="1105250" y="1833663"/>
                <a:ext cx="790237" cy="576325"/>
              </a:xfrm>
              <a:prstGeom prst="irregularSeal1">
                <a:avLst/>
              </a:prstGeom>
              <a:solidFill>
                <a:srgbClr val="FF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rgbClr val="FFFFFF"/>
                  </a:solidFill>
                  <a:ea typeface="Arial Unicode MS" pitchFamily="50" charset="-128"/>
                  <a:cs typeface="Arial Unicode MS" pitchFamily="50" charset="-128"/>
                </a:endParaRPr>
              </a:p>
            </p:txBody>
          </p:sp>
          <p:sp>
            <p:nvSpPr>
              <p:cNvPr id="25" name="テキスト ボックス 18"/>
              <p:cNvSpPr txBox="1">
                <a:spLocks noChangeArrowheads="1"/>
              </p:cNvSpPr>
              <p:nvPr/>
            </p:nvSpPr>
            <p:spPr bwMode="auto">
              <a:xfrm>
                <a:off x="1201738" y="1932318"/>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eaLnBrk="1" hangingPunct="1"/>
                <a:r>
                  <a:rPr kumimoji="1" lang="en-US" altLang="ja-JP" sz="1600" b="1">
                    <a:ea typeface="Arial Unicode MS" pitchFamily="34" charset="-128"/>
                    <a:cs typeface="Arial Unicode MS" pitchFamily="34" charset="-128"/>
                  </a:rPr>
                  <a:t>Neu</a:t>
                </a:r>
                <a:endParaRPr kumimoji="1" lang="ja-JP" altLang="en-US" sz="1600" b="1">
                  <a:ea typeface="Arial Unicode MS" pitchFamily="34" charset="-128"/>
                  <a:cs typeface="Arial Unicode MS" pitchFamily="34" charset="-128"/>
                </a:endParaRPr>
              </a:p>
            </p:txBody>
          </p:sp>
        </p:grpSp>
      </p:grpSp>
      <p:sp>
        <p:nvSpPr>
          <p:cNvPr id="41" name="Text Box 50"/>
          <p:cNvSpPr txBox="1">
            <a:spLocks noChangeArrowheads="1"/>
          </p:cNvSpPr>
          <p:nvPr/>
        </p:nvSpPr>
        <p:spPr bwMode="auto">
          <a:xfrm>
            <a:off x="4431928" y="3973676"/>
            <a:ext cx="1270093" cy="600099"/>
          </a:xfrm>
          <a:prstGeom prst="rect">
            <a:avLst/>
          </a:prstGeom>
          <a:solidFill>
            <a:srgbClr val="FF9900"/>
          </a:solidFill>
          <a:ln w="22225">
            <a:solidFill>
              <a:schemeClr val="tx1"/>
            </a:solidFill>
            <a:miter lim="800000"/>
            <a:headEnd/>
            <a:tailEnd/>
          </a:ln>
        </p:spPr>
        <p:txBody>
          <a:bodyPr>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ctr" eaLnBrk="1" hangingPunct="1"/>
            <a:r>
              <a:rPr lang="en-US" altLang="ja-JP" sz="1100" dirty="0">
                <a:latin typeface="Arial Unicode MS" pitchFamily="34" charset="-128"/>
                <a:ea typeface="Arial Unicode MS" pitchFamily="34" charset="-128"/>
                <a:cs typeface="Arial Unicode MS" pitchFamily="34" charset="-128"/>
              </a:rPr>
              <a:t>206i/256i</a:t>
            </a:r>
          </a:p>
          <a:p>
            <a:pPr algn="ctr" eaLnBrk="1" hangingPunct="1"/>
            <a:r>
              <a:rPr lang="en-US" altLang="ja-JP" sz="1100" dirty="0">
                <a:latin typeface="Arial Unicode MS" pitchFamily="34" charset="-128"/>
                <a:ea typeface="Arial Unicode MS" pitchFamily="34" charset="-128"/>
                <a:cs typeface="Arial Unicode MS" pitchFamily="34" charset="-128"/>
              </a:rPr>
              <a:t>DP, Duplex, Job Separator</a:t>
            </a:r>
          </a:p>
        </p:txBody>
      </p:sp>
      <p:pic>
        <p:nvPicPr>
          <p:cNvPr id="42"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1928" y="2409507"/>
            <a:ext cx="1298575" cy="146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89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a:xfrm>
            <a:off x="798513" y="1249363"/>
            <a:ext cx="8745983" cy="871537"/>
          </a:xfrm>
        </p:spPr>
        <p:txBody>
          <a:bodyPr/>
          <a:lstStyle/>
          <a:p>
            <a:r>
              <a:rPr lang="de-DE" dirty="0"/>
              <a:t>Verkaufsargumente</a:t>
            </a:r>
          </a:p>
        </p:txBody>
      </p:sp>
      <p:sp>
        <p:nvSpPr>
          <p:cNvPr id="17411" name="Rectangle 6"/>
          <p:cNvSpPr>
            <a:spLocks noGrp="1" noChangeArrowheads="1"/>
          </p:cNvSpPr>
          <p:nvPr>
            <p:ph type="body" idx="1"/>
          </p:nvPr>
        </p:nvSpPr>
        <p:spPr>
          <a:xfrm>
            <a:off x="798513" y="2749550"/>
            <a:ext cx="9250039" cy="4194175"/>
          </a:xfrm>
        </p:spPr>
        <p:txBody>
          <a:bodyPr/>
          <a:lstStyle/>
          <a:p>
            <a:pPr lvl="1"/>
            <a:r>
              <a:rPr lang="de-DE" dirty="0"/>
              <a:t>Kompaktes, ansprechendes Design </a:t>
            </a:r>
          </a:p>
          <a:p>
            <a:pPr lvl="1"/>
            <a:r>
              <a:rPr lang="de-DE" dirty="0"/>
              <a:t>HyPAS-Funktionalität</a:t>
            </a:r>
            <a:r>
              <a:rPr lang="en-US" dirty="0"/>
              <a:t> (</a:t>
            </a:r>
            <a:r>
              <a:rPr lang="en-US" dirty="0" err="1"/>
              <a:t>mit</a:t>
            </a:r>
            <a:r>
              <a:rPr lang="en-US" dirty="0"/>
              <a:t> </a:t>
            </a:r>
            <a:r>
              <a:rPr lang="en-US" dirty="0" err="1"/>
              <a:t>zusätzlichem</a:t>
            </a:r>
            <a:r>
              <a:rPr lang="en-US" dirty="0"/>
              <a:t> </a:t>
            </a:r>
            <a:r>
              <a:rPr lang="en-US" dirty="0" err="1"/>
              <a:t>Speicher</a:t>
            </a:r>
            <a:r>
              <a:rPr lang="en-US" dirty="0"/>
              <a:t>)</a:t>
            </a:r>
            <a:endParaRPr lang="de-DE" dirty="0"/>
          </a:p>
          <a:p>
            <a:pPr lvl="1"/>
            <a:r>
              <a:rPr lang="de-DE" dirty="0"/>
              <a:t>Standard Originaleinzug mit automatischer Wendung und Standard Duplexeinheit</a:t>
            </a:r>
          </a:p>
          <a:p>
            <a:pPr lvl="1"/>
            <a:r>
              <a:rPr lang="de-DE" dirty="0"/>
              <a:t>Zahlreiche Funktionen, Kopieren/Drucken/Scannen serienmäßig</a:t>
            </a:r>
          </a:p>
          <a:p>
            <a:pPr lvl="1"/>
            <a:r>
              <a:rPr lang="de-DE" dirty="0"/>
              <a:t>Benutzerfreundliche, intuitive Bedienung</a:t>
            </a:r>
          </a:p>
          <a:p>
            <a:pPr lvl="1"/>
            <a:r>
              <a:rPr lang="de-DE" dirty="0"/>
              <a:t>Produktives Scannen in s/w und Farbe</a:t>
            </a:r>
          </a:p>
          <a:p>
            <a:pPr lvl="1"/>
            <a:r>
              <a:rPr lang="de-DE" dirty="0"/>
              <a:t>Ausgezeichnete Druckqualität</a:t>
            </a:r>
          </a:p>
          <a:p>
            <a:pPr lvl="1"/>
            <a:r>
              <a:rPr lang="de-DE" dirty="0"/>
              <a:t>Hohe max. Papierkapazität (1.600 Blatt), große Bandbreite an Papiergewichten (bis 256 g/m²)</a:t>
            </a:r>
          </a:p>
          <a:p>
            <a:pPr lvl="1"/>
            <a:r>
              <a:rPr lang="de-DE" dirty="0"/>
              <a:t>USB-Host (Drucken und Scannen)</a:t>
            </a:r>
          </a:p>
          <a:p>
            <a:pPr lvl="1"/>
            <a:r>
              <a:rPr lang="de-DE" dirty="0"/>
              <a:t>Langlebige Komponenten</a:t>
            </a:r>
          </a:p>
          <a:p>
            <a:pPr lvl="1"/>
            <a:r>
              <a:rPr lang="de-DE" dirty="0"/>
              <a:t>Umweltfreundlich (geräuscharm, Blauer Engel*, gute TEC-Werte)</a:t>
            </a:r>
          </a:p>
        </p:txBody>
      </p:sp>
      <p:sp>
        <p:nvSpPr>
          <p:cNvPr id="29"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51</a:t>
            </a:fld>
            <a:endParaRPr lang="en-GB" sz="1000" dirty="0">
              <a:solidFill>
                <a:srgbClr val="B2B2B2"/>
              </a:solidFill>
            </a:endParaRPr>
          </a:p>
        </p:txBody>
      </p:sp>
      <p:sp>
        <p:nvSpPr>
          <p:cNvPr id="6" name="Textfeld 5"/>
          <p:cNvSpPr txBox="1">
            <a:spLocks noChangeArrowheads="1"/>
          </p:cNvSpPr>
          <p:nvPr/>
        </p:nvSpPr>
        <p:spPr bwMode="auto">
          <a:xfrm>
            <a:off x="7265918" y="7019623"/>
            <a:ext cx="2390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*ca. 3 Monate nach Produkteinführung!</a:t>
            </a:r>
          </a:p>
        </p:txBody>
      </p:sp>
    </p:spTree>
    <p:extLst>
      <p:ext uri="{BB962C8B-B14F-4D97-AF65-F5344CB8AC3E}">
        <p14:creationId xmlns:p14="http://schemas.microsoft.com/office/powerpoint/2010/main" val="2619198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ctrTitle"/>
          </p:nvPr>
        </p:nvSpPr>
        <p:spPr>
          <a:xfrm>
            <a:off x="3216247" y="2970213"/>
            <a:ext cx="3225861" cy="677108"/>
          </a:xfrm>
          <a:solidFill>
            <a:schemeClr val="accent1">
              <a:alpha val="18823"/>
            </a:schemeClr>
          </a:solidFill>
        </p:spPr>
        <p:txBody>
          <a:bodyPr/>
          <a:lstStyle/>
          <a:p>
            <a:pPr algn="ctr" eaLnBrk="1" hangingPunct="1"/>
            <a:r>
              <a:rPr lang="de-DE" dirty="0"/>
              <a:t>Vielen Dank</a:t>
            </a:r>
          </a:p>
        </p:txBody>
      </p:sp>
      <p:sp>
        <p:nvSpPr>
          <p:cNvPr id="16387" name="Rectangle 7"/>
          <p:cNvSpPr>
            <a:spLocks noGrp="1" noChangeArrowheads="1"/>
          </p:cNvSpPr>
          <p:nvPr>
            <p:ph type="subTitle" idx="1"/>
          </p:nvPr>
        </p:nvSpPr>
        <p:spPr>
          <a:xfrm>
            <a:off x="1694697" y="3579813"/>
            <a:ext cx="6330877" cy="786163"/>
          </a:xfrm>
          <a:solidFill>
            <a:schemeClr val="accent1">
              <a:alpha val="18823"/>
            </a:schemeClr>
          </a:solidFill>
        </p:spPr>
        <p:txBody>
          <a:bodyPr/>
          <a:lstStyle/>
          <a:p>
            <a:pPr marL="0" indent="0" algn="ctr" eaLnBrk="1" hangingPunct="1"/>
            <a:r>
              <a:rPr lang="de-DE" dirty="0"/>
              <a:t>für Ihre Aufmerksamkeit!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Bedarfsgerechtes und servicefreundliches Produktkonzept</a:t>
            </a:r>
          </a:p>
        </p:txBody>
      </p:sp>
      <p:sp>
        <p:nvSpPr>
          <p:cNvPr id="17411" name="Rectangle 6"/>
          <p:cNvSpPr>
            <a:spLocks noGrp="1" noChangeArrowheads="1"/>
          </p:cNvSpPr>
          <p:nvPr>
            <p:ph type="body" idx="1"/>
          </p:nvPr>
        </p:nvSpPr>
        <p:spPr>
          <a:xfrm>
            <a:off x="814387" y="2729086"/>
            <a:ext cx="8836025" cy="4194175"/>
          </a:xfrm>
        </p:spPr>
        <p:txBody>
          <a:bodyPr/>
          <a:lstStyle/>
          <a:p>
            <a:pPr lvl="1"/>
            <a:endParaRPr lang="de-DE" dirty="0"/>
          </a:p>
        </p:txBody>
      </p:sp>
      <p:sp>
        <p:nvSpPr>
          <p:cNvPr id="5"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6</a:t>
            </a:fld>
            <a:endParaRPr lang="en-GB" sz="1000" dirty="0">
              <a:solidFill>
                <a:srgbClr val="B2B2B2"/>
              </a:solidFill>
            </a:endParaRPr>
          </a:p>
        </p:txBody>
      </p:sp>
      <p:graphicFrame>
        <p:nvGraphicFramePr>
          <p:cNvPr id="6" name="Diagramm 5"/>
          <p:cNvGraphicFramePr/>
          <p:nvPr>
            <p:extLst>
              <p:ext uri="{D42A27DB-BD31-4B8C-83A1-F6EECF244321}">
                <p14:modId xmlns:p14="http://schemas.microsoft.com/office/powerpoint/2010/main" val="1224788391"/>
              </p:ext>
            </p:extLst>
          </p:nvPr>
        </p:nvGraphicFramePr>
        <p:xfrm>
          <a:off x="1623616" y="2801094"/>
          <a:ext cx="7133112" cy="428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371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Bedarfsgerechtes und servicefreundliches Produktkonzept</a:t>
            </a:r>
          </a:p>
        </p:txBody>
      </p:sp>
      <p:sp>
        <p:nvSpPr>
          <p:cNvPr id="17411" name="Rectangle 6"/>
          <p:cNvSpPr>
            <a:spLocks noGrp="1" noChangeArrowheads="1"/>
          </p:cNvSpPr>
          <p:nvPr>
            <p:ph type="body" idx="1"/>
          </p:nvPr>
        </p:nvSpPr>
        <p:spPr/>
        <p:txBody>
          <a:bodyPr/>
          <a:lstStyle/>
          <a:p>
            <a:pPr lvl="1"/>
            <a:r>
              <a:rPr lang="de-DE" dirty="0"/>
              <a:t>Energieeffiziente und servicefreundliche DIN-A3-Multifunktionssysteme in s/w und Farbe</a:t>
            </a:r>
          </a:p>
          <a:p>
            <a:pPr lvl="1"/>
            <a:r>
              <a:rPr lang="de-DE" dirty="0"/>
              <a:t>Geräuscharmes Drucken direkt am Arbeitsplatz</a:t>
            </a:r>
          </a:p>
          <a:p>
            <a:pPr lvl="1"/>
            <a:r>
              <a:rPr lang="de-DE" dirty="0"/>
              <a:t>Intuitive Benutzerführung über farbiges Touch Panel, Schnelleinstellungs-Assistent führt Schritt für Schritt durch die Installation</a:t>
            </a:r>
          </a:p>
          <a:p>
            <a:pPr lvl="1"/>
            <a:r>
              <a:rPr lang="de-DE" dirty="0"/>
              <a:t>Individualisierbare Bedienung und Anpassung an spezifische </a:t>
            </a:r>
            <a:r>
              <a:rPr lang="de-DE" dirty="0" err="1"/>
              <a:t>Benutzeranforde</a:t>
            </a:r>
            <a:r>
              <a:rPr lang="de-DE" dirty="0"/>
              <a:t>-rungen dank HyPAS-Schnittstelle* (z. B. PanelPlus, OCR, Follow-</a:t>
            </a:r>
            <a:r>
              <a:rPr lang="de-DE" dirty="0" err="1"/>
              <a:t>Me</a:t>
            </a:r>
            <a:r>
              <a:rPr lang="de-DE" dirty="0"/>
              <a:t>-Printing, Archivierung)</a:t>
            </a:r>
          </a:p>
          <a:p>
            <a:pPr lvl="1"/>
            <a:r>
              <a:rPr lang="de-DE" dirty="0"/>
              <a:t>Kopieren, Drucken, Farbscannen im Standard-Leistungsumfang enthalten</a:t>
            </a:r>
          </a:p>
          <a:p>
            <a:pPr lvl="1"/>
            <a:r>
              <a:rPr lang="de-DE" dirty="0"/>
              <a:t>Kein „Funktionsballast“, nur Funktionen, die wirklich gebraucht werden</a:t>
            </a:r>
          </a:p>
          <a:p>
            <a:pPr lvl="1"/>
            <a:r>
              <a:rPr lang="de-DE" dirty="0"/>
              <a:t>Ansprechende, zweifarbige Optik in platzsparendem Design</a:t>
            </a:r>
          </a:p>
          <a:p>
            <a:pPr lvl="1"/>
            <a:r>
              <a:rPr lang="de-DE" dirty="0"/>
              <a:t>Vollausstattung mit automatischem Originaleinzug, papiersparender Duplexeinheit und Job Separator zur automatischen Trennung z. B. von Kopien und Drucken</a:t>
            </a:r>
          </a:p>
          <a:p>
            <a:pPr lvl="1"/>
            <a:r>
              <a:rPr lang="de-DE" dirty="0"/>
              <a:t>Bis zu 1.600 Blatt Papiervorrat für verschiedenste Medien</a:t>
            </a:r>
          </a:p>
        </p:txBody>
      </p:sp>
      <p:sp>
        <p:nvSpPr>
          <p:cNvPr id="4" name="Text Box 9"/>
          <p:cNvSpPr txBox="1">
            <a:spLocks noChangeArrowheads="1"/>
          </p:cNvSpPr>
          <p:nvPr/>
        </p:nvSpPr>
        <p:spPr bwMode="auto">
          <a:xfrm>
            <a:off x="7744296" y="7090965"/>
            <a:ext cx="18319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00" tIns="10800" rIns="18000" bIns="10800">
            <a:spAutoFit/>
          </a:bodyPr>
          <a:lstStyle>
            <a:lvl1pPr eaLnBrk="0" hangingPunct="0">
              <a:defRPr>
                <a:solidFill>
                  <a:schemeClr val="tx1"/>
                </a:solidFill>
                <a:latin typeface="Arial" charset="0"/>
                <a:ea typeface="ヒラギノ角ゴ Pro W3" pitchFamily="28" charset="-128"/>
              </a:defRPr>
            </a:lvl1pPr>
            <a:lvl2pPr marL="742950" indent="-285750" eaLnBrk="0" hangingPunct="0">
              <a:defRPr>
                <a:solidFill>
                  <a:schemeClr val="tx1"/>
                </a:solidFill>
                <a:latin typeface="Arial" charset="0"/>
                <a:ea typeface="ヒラギノ角ゴ Pro W3" pitchFamily="28" charset="-128"/>
              </a:defRPr>
            </a:lvl2pPr>
            <a:lvl3pPr marL="1143000" indent="-228600" eaLnBrk="0" hangingPunct="0">
              <a:defRPr>
                <a:solidFill>
                  <a:schemeClr val="tx1"/>
                </a:solidFill>
                <a:latin typeface="Arial" charset="0"/>
                <a:ea typeface="ヒラギノ角ゴ Pro W3" pitchFamily="28" charset="-128"/>
              </a:defRPr>
            </a:lvl3pPr>
            <a:lvl4pPr marL="1600200" indent="-228600" eaLnBrk="0" hangingPunct="0">
              <a:defRPr>
                <a:solidFill>
                  <a:schemeClr val="tx1"/>
                </a:solidFill>
                <a:latin typeface="Arial" charset="0"/>
                <a:ea typeface="ヒラギノ角ゴ Pro W3" pitchFamily="28" charset="-128"/>
              </a:defRPr>
            </a:lvl4pPr>
            <a:lvl5pPr marL="2057400" indent="-228600" eaLnBrk="0" hangingPunct="0">
              <a:defRPr>
                <a:solidFill>
                  <a:schemeClr val="tx1"/>
                </a:solidFill>
                <a:latin typeface="Arial" charset="0"/>
                <a:ea typeface="ヒラギノ角ゴ Pro W3" pitchFamily="28" charset="-128"/>
              </a:defRPr>
            </a:lvl5pPr>
            <a:lvl6pPr marL="2514600" indent="-228600" defTabSz="457200" eaLnBrk="0" fontAlgn="base" hangingPunct="0">
              <a:spcBef>
                <a:spcPct val="0"/>
              </a:spcBef>
              <a:spcAft>
                <a:spcPct val="0"/>
              </a:spcAft>
              <a:defRPr>
                <a:solidFill>
                  <a:schemeClr val="tx1"/>
                </a:solidFill>
                <a:latin typeface="Arial" charset="0"/>
                <a:ea typeface="ヒラギノ角ゴ Pro W3" pitchFamily="28" charset="-128"/>
              </a:defRPr>
            </a:lvl6pPr>
            <a:lvl7pPr marL="2971800" indent="-228600" defTabSz="457200" eaLnBrk="0" fontAlgn="base" hangingPunct="0">
              <a:spcBef>
                <a:spcPct val="0"/>
              </a:spcBef>
              <a:spcAft>
                <a:spcPct val="0"/>
              </a:spcAft>
              <a:defRPr>
                <a:solidFill>
                  <a:schemeClr val="tx1"/>
                </a:solidFill>
                <a:latin typeface="Arial" charset="0"/>
                <a:ea typeface="ヒラギノ角ゴ Pro W3" pitchFamily="28" charset="-128"/>
              </a:defRPr>
            </a:lvl7pPr>
            <a:lvl8pPr marL="3429000" indent="-228600" defTabSz="457200" eaLnBrk="0" fontAlgn="base" hangingPunct="0">
              <a:spcBef>
                <a:spcPct val="0"/>
              </a:spcBef>
              <a:spcAft>
                <a:spcPct val="0"/>
              </a:spcAft>
              <a:defRPr>
                <a:solidFill>
                  <a:schemeClr val="tx1"/>
                </a:solidFill>
                <a:latin typeface="Arial" charset="0"/>
                <a:ea typeface="ヒラギノ角ゴ Pro W3" pitchFamily="28" charset="-128"/>
              </a:defRPr>
            </a:lvl8pPr>
            <a:lvl9pPr marL="3886200" indent="-228600" defTabSz="457200" eaLnBrk="0" fontAlgn="base" hangingPunct="0">
              <a:spcBef>
                <a:spcPct val="0"/>
              </a:spcBef>
              <a:spcAft>
                <a:spcPct val="0"/>
              </a:spcAft>
              <a:defRPr>
                <a:solidFill>
                  <a:schemeClr val="tx1"/>
                </a:solidFill>
                <a:latin typeface="Arial" charset="0"/>
                <a:ea typeface="ヒラギノ角ゴ Pro W3" pitchFamily="28" charset="-128"/>
              </a:defRPr>
            </a:lvl9pPr>
          </a:lstStyle>
          <a:p>
            <a:pPr algn="r" eaLnBrk="1" hangingPunct="1"/>
            <a:r>
              <a:rPr lang="de-DE" sz="1000" dirty="0"/>
              <a:t>*optionale CF-Karte erforderlich</a:t>
            </a:r>
          </a:p>
        </p:txBody>
      </p:sp>
      <p:sp>
        <p:nvSpPr>
          <p:cNvPr id="5"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7</a:t>
            </a:fld>
            <a:endParaRPr lang="en-GB" sz="1000" dirty="0">
              <a:solidFill>
                <a:srgbClr val="B2B2B2"/>
              </a:solidFill>
            </a:endParaRPr>
          </a:p>
        </p:txBody>
      </p:sp>
    </p:spTree>
    <p:extLst>
      <p:ext uri="{BB962C8B-B14F-4D97-AF65-F5344CB8AC3E}">
        <p14:creationId xmlns:p14="http://schemas.microsoft.com/office/powerpoint/2010/main" val="416103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Bedarfsgerechtes und servicefreundliches Produktkonzept</a:t>
            </a:r>
          </a:p>
        </p:txBody>
      </p:sp>
      <p:sp>
        <p:nvSpPr>
          <p:cNvPr id="17411" name="Rectangle 6"/>
          <p:cNvSpPr>
            <a:spLocks noGrp="1" noChangeArrowheads="1"/>
          </p:cNvSpPr>
          <p:nvPr>
            <p:ph type="body" idx="1"/>
          </p:nvPr>
        </p:nvSpPr>
        <p:spPr/>
        <p:txBody>
          <a:bodyPr/>
          <a:lstStyle/>
          <a:p>
            <a:pPr lvl="1"/>
            <a:r>
              <a:rPr lang="de-DE" dirty="0"/>
              <a:t>Hohe Speicherkapazität für reibungslose Prozessabläufe</a:t>
            </a:r>
          </a:p>
          <a:p>
            <a:pPr lvl="1"/>
            <a:r>
              <a:rPr lang="de-DE" dirty="0"/>
              <a:t>Standard Netzwerkdruck (PCL und KPDL 3), Unterstützung von Sicherheitsprotokollen/-funktionen  (z. B. </a:t>
            </a:r>
            <a:r>
              <a:rPr lang="de-DE" dirty="0" err="1"/>
              <a:t>IPsec</a:t>
            </a:r>
            <a:r>
              <a:rPr lang="de-DE" dirty="0"/>
              <a:t>/SSL, IPv6, LDAP)</a:t>
            </a:r>
          </a:p>
          <a:p>
            <a:pPr lvl="1"/>
            <a:r>
              <a:rPr lang="de-DE" dirty="0"/>
              <a:t>USB-Host für das direkte Drucken und Scannen via USB-Stick</a:t>
            </a:r>
          </a:p>
          <a:p>
            <a:pPr lvl="1"/>
            <a:r>
              <a:rPr lang="de-DE" dirty="0"/>
              <a:t>Ressourcenschonend, da nur der Toner ausgetauscht werden muss</a:t>
            </a:r>
          </a:p>
        </p:txBody>
      </p:sp>
      <p:sp>
        <p:nvSpPr>
          <p:cNvPr id="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8</a:t>
            </a:fld>
            <a:endParaRPr lang="en-GB" sz="1000" dirty="0">
              <a:solidFill>
                <a:srgbClr val="B2B2B2"/>
              </a:solidFill>
            </a:endParaRPr>
          </a:p>
        </p:txBody>
      </p:sp>
    </p:spTree>
    <p:extLst>
      <p:ext uri="{BB962C8B-B14F-4D97-AF65-F5344CB8AC3E}">
        <p14:creationId xmlns:p14="http://schemas.microsoft.com/office/powerpoint/2010/main" val="3821472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r>
              <a:rPr lang="de-DE" dirty="0"/>
              <a:t>Positionierung</a:t>
            </a:r>
          </a:p>
        </p:txBody>
      </p:sp>
      <p:sp>
        <p:nvSpPr>
          <p:cNvPr id="17411" name="Rectangle 6"/>
          <p:cNvSpPr>
            <a:spLocks noGrp="1" noChangeArrowheads="1"/>
          </p:cNvSpPr>
          <p:nvPr>
            <p:ph type="body" idx="1"/>
          </p:nvPr>
        </p:nvSpPr>
        <p:spPr/>
        <p:txBody>
          <a:bodyPr/>
          <a:lstStyle/>
          <a:p>
            <a:pPr lvl="1"/>
            <a:r>
              <a:rPr lang="de-DE" dirty="0"/>
              <a:t>Zwischen High-end Druckern und Low-end MFP angesiedelt, besetzen die neuen Systeme ein ganz neues Marktsegment. Sie erfüllen alle Standardanforderungen an ein MFP, sind dabei einfach zu bedienen und gewährleisten den störungsfreien Betrieb und unkomplizierten Komponentenwechsel.</a:t>
            </a:r>
          </a:p>
          <a:p>
            <a:pPr lvl="1"/>
            <a:endParaRPr lang="de-DE" dirty="0"/>
          </a:p>
        </p:txBody>
      </p:sp>
      <p:sp>
        <p:nvSpPr>
          <p:cNvPr id="4" name="Foliennummernplatzhalter 5"/>
          <p:cNvSpPr>
            <a:spLocks noGrp="1"/>
          </p:cNvSpPr>
          <p:nvPr>
            <p:ph type="sldNum" sz="quarter" idx="10"/>
          </p:nvPr>
        </p:nvSpPr>
        <p:spPr>
          <a:xfrm>
            <a:off x="7281863" y="7192963"/>
            <a:ext cx="2370137"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defRPr>
            </a:lvl1pPr>
            <a:lvl2pPr marL="825417" indent="-317468">
              <a:defRPr sz="1800">
                <a:solidFill>
                  <a:schemeClr val="tx1"/>
                </a:solidFill>
                <a:latin typeface="Arial" charset="0"/>
              </a:defRPr>
            </a:lvl2pPr>
            <a:lvl3pPr marL="1269873" indent="-253975">
              <a:defRPr sz="1800">
                <a:solidFill>
                  <a:schemeClr val="tx1"/>
                </a:solidFill>
                <a:latin typeface="Arial" charset="0"/>
              </a:defRPr>
            </a:lvl3pPr>
            <a:lvl4pPr marL="1777822" indent="-253975">
              <a:defRPr sz="1800">
                <a:solidFill>
                  <a:schemeClr val="tx1"/>
                </a:solidFill>
                <a:latin typeface="Arial" charset="0"/>
              </a:defRPr>
            </a:lvl4pPr>
            <a:lvl5pPr marL="2285771" indent="-253975">
              <a:defRPr sz="1800">
                <a:solidFill>
                  <a:schemeClr val="tx1"/>
                </a:solidFill>
                <a:latin typeface="Arial" charset="0"/>
              </a:defRPr>
            </a:lvl5pPr>
            <a:lvl6pPr marL="2793721" indent="-253975" eaLnBrk="0" fontAlgn="base" hangingPunct="0">
              <a:spcBef>
                <a:spcPct val="0"/>
              </a:spcBef>
              <a:spcAft>
                <a:spcPct val="0"/>
              </a:spcAft>
              <a:defRPr sz="1800">
                <a:solidFill>
                  <a:schemeClr val="tx1"/>
                </a:solidFill>
                <a:latin typeface="Arial" charset="0"/>
              </a:defRPr>
            </a:lvl6pPr>
            <a:lvl7pPr marL="3301670" indent="-253975" eaLnBrk="0" fontAlgn="base" hangingPunct="0">
              <a:spcBef>
                <a:spcPct val="0"/>
              </a:spcBef>
              <a:spcAft>
                <a:spcPct val="0"/>
              </a:spcAft>
              <a:defRPr sz="1800">
                <a:solidFill>
                  <a:schemeClr val="tx1"/>
                </a:solidFill>
                <a:latin typeface="Arial" charset="0"/>
              </a:defRPr>
            </a:lvl7pPr>
            <a:lvl8pPr marL="3809619" indent="-253975" eaLnBrk="0" fontAlgn="base" hangingPunct="0">
              <a:spcBef>
                <a:spcPct val="0"/>
              </a:spcBef>
              <a:spcAft>
                <a:spcPct val="0"/>
              </a:spcAft>
              <a:defRPr sz="1800">
                <a:solidFill>
                  <a:schemeClr val="tx1"/>
                </a:solidFill>
                <a:latin typeface="Arial" charset="0"/>
              </a:defRPr>
            </a:lvl8pPr>
            <a:lvl9pPr marL="4317568" indent="-253975" eaLnBrk="0" fontAlgn="base" hangingPunct="0">
              <a:spcBef>
                <a:spcPct val="0"/>
              </a:spcBef>
              <a:spcAft>
                <a:spcPct val="0"/>
              </a:spcAft>
              <a:defRPr sz="1800">
                <a:solidFill>
                  <a:schemeClr val="tx1"/>
                </a:solidFill>
                <a:latin typeface="Arial" charset="0"/>
              </a:defRPr>
            </a:lvl9pPr>
          </a:lstStyle>
          <a:p>
            <a:pPr algn="r"/>
            <a:fld id="{C879091C-F30E-498E-ACD4-0405BB2BFF21}" type="slidenum">
              <a:rPr lang="en-GB" sz="1000">
                <a:solidFill>
                  <a:srgbClr val="B2B2B2"/>
                </a:solidFill>
              </a:rPr>
              <a:pPr algn="r"/>
              <a:t>9</a:t>
            </a:fld>
            <a:endParaRPr lang="en-GB" sz="1000" dirty="0">
              <a:solidFill>
                <a:srgbClr val="B2B2B2"/>
              </a:solidFill>
            </a:endParaRPr>
          </a:p>
        </p:txBody>
      </p:sp>
    </p:spTree>
    <p:extLst>
      <p:ext uri="{BB962C8B-B14F-4D97-AF65-F5344CB8AC3E}">
        <p14:creationId xmlns:p14="http://schemas.microsoft.com/office/powerpoint/2010/main" val="231677439"/>
      </p:ext>
    </p:extLst>
  </p:cSld>
  <p:clrMapOvr>
    <a:masterClrMapping/>
  </p:clrMapOvr>
</p:sld>
</file>

<file path=ppt/theme/theme1.xml><?xml version="1.0" encoding="utf-8"?>
<a:theme xmlns:a="http://schemas.openxmlformats.org/drawingml/2006/main" name="Präsentation3">
  <a:themeElements>
    <a:clrScheme name="Standarddesign 1">
      <a:dk1>
        <a:srgbClr val="000000"/>
      </a:dk1>
      <a:lt1>
        <a:srgbClr val="FFFFFF"/>
      </a:lt1>
      <a:dk2>
        <a:srgbClr val="E16D22"/>
      </a:dk2>
      <a:lt2>
        <a:srgbClr val="808080"/>
      </a:lt2>
      <a:accent1>
        <a:srgbClr val="FFB84A"/>
      </a:accent1>
      <a:accent2>
        <a:srgbClr val="333399"/>
      </a:accent2>
      <a:accent3>
        <a:srgbClr val="FFFFFF"/>
      </a:accent3>
      <a:accent4>
        <a:srgbClr val="000000"/>
      </a:accent4>
      <a:accent5>
        <a:srgbClr val="FFD8B1"/>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60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60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E16D22"/>
        </a:dk2>
        <a:lt2>
          <a:srgbClr val="808080"/>
        </a:lt2>
        <a:accent1>
          <a:srgbClr val="FFB84A"/>
        </a:accent1>
        <a:accent2>
          <a:srgbClr val="333399"/>
        </a:accent2>
        <a:accent3>
          <a:srgbClr val="FFFFFF"/>
        </a:accent3>
        <a:accent4>
          <a:srgbClr val="000000"/>
        </a:accent4>
        <a:accent5>
          <a:srgbClr val="FFD8B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28697">
  <a:themeElements>
    <a:clrScheme name="Standarddesign 1">
      <a:dk1>
        <a:srgbClr val="000000"/>
      </a:dk1>
      <a:lt1>
        <a:srgbClr val="FFFFFF"/>
      </a:lt1>
      <a:dk2>
        <a:srgbClr val="E16D22"/>
      </a:dk2>
      <a:lt2>
        <a:srgbClr val="808080"/>
      </a:lt2>
      <a:accent1>
        <a:srgbClr val="FFB84A"/>
      </a:accent1>
      <a:accent2>
        <a:srgbClr val="333399"/>
      </a:accent2>
      <a:accent3>
        <a:srgbClr val="FFFFFF"/>
      </a:accent3>
      <a:accent4>
        <a:srgbClr val="000000"/>
      </a:accent4>
      <a:accent5>
        <a:srgbClr val="FFD8B1"/>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0160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0160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E16D22"/>
        </a:dk2>
        <a:lt2>
          <a:srgbClr val="808080"/>
        </a:lt2>
        <a:accent1>
          <a:srgbClr val="FFB84A"/>
        </a:accent1>
        <a:accent2>
          <a:srgbClr val="333399"/>
        </a:accent2>
        <a:accent3>
          <a:srgbClr val="FFFFFF"/>
        </a:accent3>
        <a:accent4>
          <a:srgbClr val="000000"/>
        </a:accent4>
        <a:accent5>
          <a:srgbClr val="FFD8B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Präsentation3</Template>
  <TotalTime>0</TotalTime>
  <Words>3393</Words>
  <Application>Microsoft Office PowerPoint</Application>
  <PresentationFormat>Benutzerdefiniert</PresentationFormat>
  <Paragraphs>555</Paragraphs>
  <Slides>52</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52</vt:i4>
      </vt:variant>
    </vt:vector>
  </HeadingPairs>
  <TitlesOfParts>
    <vt:vector size="57" baseType="lpstr">
      <vt:lpstr>Arial</vt:lpstr>
      <vt:lpstr>Arial Unicode MS</vt:lpstr>
      <vt:lpstr>Wingdings</vt:lpstr>
      <vt:lpstr>Präsentation3</vt:lpstr>
      <vt:lpstr>~1928697</vt:lpstr>
      <vt:lpstr>Produktpräsentation</vt:lpstr>
      <vt:lpstr>UTAX 256i/306i</vt:lpstr>
      <vt:lpstr>UTAX 206ci/256ci</vt:lpstr>
      <vt:lpstr>PowerPoint-Präsentation</vt:lpstr>
      <vt:lpstr>PowerPoint-Präsentation</vt:lpstr>
      <vt:lpstr>Bedarfsgerechtes und servicefreundliches Produktkonzept</vt:lpstr>
      <vt:lpstr>Bedarfsgerechtes und servicefreundliches Produktkonzept</vt:lpstr>
      <vt:lpstr>Bedarfsgerechtes und servicefreundliches Produktkonzept</vt:lpstr>
      <vt:lpstr>Positionierung</vt:lpstr>
      <vt:lpstr>Positionierung</vt:lpstr>
      <vt:lpstr>Einfache Bedienung</vt:lpstr>
      <vt:lpstr>Einfache Bedienung - Individualisierung</vt:lpstr>
      <vt:lpstr>Einfache Bedienung - Individualisierung</vt:lpstr>
      <vt:lpstr>Einfache Bedienung - Schnelleinstellungs-Assistent</vt:lpstr>
      <vt:lpstr>Drucken vom USB-Stick</vt:lpstr>
      <vt:lpstr>Scannen auf USB-Stick</vt:lpstr>
      <vt:lpstr>Favoriten (Programme)</vt:lpstr>
      <vt:lpstr>Mehrfach-Scan</vt:lpstr>
      <vt:lpstr>Mehrfach Senden</vt:lpstr>
      <vt:lpstr>Datei trennen</vt:lpstr>
      <vt:lpstr>Einfacher Login</vt:lpstr>
      <vt:lpstr>Hilfe-Funktion</vt:lpstr>
      <vt:lpstr>Druckertreiber Schnelldruckmenü</vt:lpstr>
      <vt:lpstr>Privater Druck</vt:lpstr>
      <vt:lpstr>Faxweiterleitung</vt:lpstr>
      <vt:lpstr>Fax-Sendeberichte</vt:lpstr>
      <vt:lpstr>Fax-Empfangsbestätigung per E-Mail</vt:lpstr>
      <vt:lpstr>Heftpositionen</vt:lpstr>
      <vt:lpstr>Gute Umweltwerte</vt:lpstr>
      <vt:lpstr>Sicherheit</vt:lpstr>
      <vt:lpstr>Sicherheit – Card Authentication Kit (B)</vt:lpstr>
      <vt:lpstr>Sonderfunktionen Farbsysteme</vt:lpstr>
      <vt:lpstr>Produktivität (Kopieren/Drucken) 256i/306i</vt:lpstr>
      <vt:lpstr>Produktivität (Kopieren/Drucken) 206ci/256ci</vt:lpstr>
      <vt:lpstr>Produktivität (Scannen) 256i/306i</vt:lpstr>
      <vt:lpstr>Produktivität (Scannen) 206ci/256ci</vt:lpstr>
      <vt:lpstr>Schnittstellen</vt:lpstr>
      <vt:lpstr>Einfache Inbetriebnahme</vt:lpstr>
      <vt:lpstr>Klarer Systemaufbau</vt:lpstr>
      <vt:lpstr>Einfacher Komponententausch</vt:lpstr>
      <vt:lpstr>Spezifikationen: Kopierer</vt:lpstr>
      <vt:lpstr>Spezifikationen: Drucker</vt:lpstr>
      <vt:lpstr>Spezifikationen: Scanner</vt:lpstr>
      <vt:lpstr>Spezifikationen: Faxsystem (U)*</vt:lpstr>
      <vt:lpstr>Papiermanagement</vt:lpstr>
      <vt:lpstr>Optionen</vt:lpstr>
      <vt:lpstr>Verbrauchsmaterial 256i/306i</vt:lpstr>
      <vt:lpstr>Verbrauchsmaterial 206ci/256ci</vt:lpstr>
      <vt:lpstr>Einsatzvolumen 206ci/256ci</vt:lpstr>
      <vt:lpstr>Konfiguration</vt:lpstr>
      <vt:lpstr>Verkaufsargumente</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2011-07-12T09:11:25Z</dcterms:created>
  <dcterms:modified xsi:type="dcterms:W3CDTF">2020-10-16T13:20:40Z</dcterms:modified>
</cp:coreProperties>
</file>